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3"/>
  </p:sldMasterIdLst>
  <p:notesMasterIdLst>
    <p:notesMasterId r:id="rId16"/>
  </p:notesMasterIdLst>
  <p:handoutMasterIdLst>
    <p:handoutMasterId r:id="rId17"/>
  </p:handoutMasterIdLst>
  <p:sldIdLst>
    <p:sldId id="751" r:id="rId4"/>
    <p:sldId id="736" r:id="rId5"/>
    <p:sldId id="737" r:id="rId6"/>
    <p:sldId id="742" r:id="rId7"/>
    <p:sldId id="747" r:id="rId8"/>
    <p:sldId id="741" r:id="rId9"/>
    <p:sldId id="764" r:id="rId10"/>
    <p:sldId id="745" r:id="rId11"/>
    <p:sldId id="760" r:id="rId12"/>
    <p:sldId id="757" r:id="rId13"/>
    <p:sldId id="761" r:id="rId14"/>
    <p:sldId id="738" r:id="rId15"/>
  </p:sldIdLst>
  <p:sldSz cx="12192000" cy="6858000"/>
  <p:notesSz cx="6797675" cy="9928225"/>
  <p:custDataLst>
    <p:tags r:id="rId1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25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.emf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417EA5-F77A-4AEE-9360-FD24493895C7}" type="datetimeFigureOut">
              <a:rPr lang="ru-RU"/>
              <a:pPr>
                <a:defRPr/>
              </a:pPr>
              <a:t>КГП "ТЕПЛОСЕРВИС - Аксу</a:t>
            </a:fld>
            <a:endParaRPr lang="ru-RU"/>
          </a:p>
        </p:txBody>
      </p:sp>
      <p:sp>
        <p:nvSpPr>
          <p:cNvPr id="4" name="Нижний колонтитул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C684DD-DC61-46A9-AC19-B792C62FD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8E2ED9-2298-4D62-9D04-F1D08C8811ED}" type="datetimeFigureOut">
              <a:rPr lang="ru-RU"/>
              <a:pPr>
                <a:defRPr/>
              </a:pPr>
              <a:t>КГП "ТЕПЛОСЕРВИС - Аксу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46415F-06EC-46A4-B90C-695FD2171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22.xml"/><Relationship Id="rId9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26.xml"/><Relationship Id="rId9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7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30.xml"/><Relationship Id="rId9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3.xml"/><Relationship Id="rId7" Type="http://schemas.openxmlformats.org/officeDocument/2006/relationships/oleObject" Target="../embeddings/oleObject19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34.xml"/><Relationship Id="rId9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36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10" Type="http://schemas.openxmlformats.org/officeDocument/2006/relationships/oleObject" Target="../embeddings/oleObject22.bin"/><Relationship Id="rId4" Type="http://schemas.openxmlformats.org/officeDocument/2006/relationships/tags" Target="../tags/tag38.xml"/><Relationship Id="rId9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1.xml"/><Relationship Id="rId7" Type="http://schemas.openxmlformats.org/officeDocument/2006/relationships/oleObject" Target="../embeddings/oleObject23.bin"/><Relationship Id="rId2" Type="http://schemas.openxmlformats.org/officeDocument/2006/relationships/tags" Target="../tags/tag40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42.xml"/><Relationship Id="rId9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.xml"/><Relationship Id="rId7" Type="http://schemas.openxmlformats.org/officeDocument/2006/relationships/oleObject" Target="../embeddings/oleObject25.bin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46.xml"/><Relationship Id="rId9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.xml"/><Relationship Id="rId7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50.xml"/><Relationship Id="rId9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.xml"/><Relationship Id="rId7" Type="http://schemas.openxmlformats.org/officeDocument/2006/relationships/oleObject" Target="../embeddings/oleObject29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54.xml"/><Relationship Id="rId9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7.xml"/><Relationship Id="rId7" Type="http://schemas.openxmlformats.org/officeDocument/2006/relationships/image" Target="../media/image11.png"/><Relationship Id="rId2" Type="http://schemas.openxmlformats.org/officeDocument/2006/relationships/tags" Target="../tags/tag5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.xml"/><Relationship Id="rId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14.xml"/><Relationship Id="rId9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8.xml"/><Relationship Id="rId9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05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11" name="Group 34"/>
            <p:cNvGrpSpPr/>
            <p:nvPr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27" name="Freeform 18"/>
              <p:cNvSpPr>
                <a:spLocks noEditPoints="1"/>
              </p:cNvSpPr>
              <p:nvPr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Freeform 21"/>
              <p:cNvSpPr>
                <a:spLocks noEditPoints="1"/>
              </p:cNvSpPr>
              <p:nvPr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Group 35"/>
            <p:cNvGrpSpPr/>
            <p:nvPr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 28"/>
              <p:cNvSpPr>
                <a:spLocks noEditPoints="1"/>
              </p:cNvSpPr>
              <p:nvPr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Freeform 29"/>
              <p:cNvSpPr>
                <a:spLocks noEditPoints="1"/>
              </p:cNvSpPr>
              <p:nvPr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Freeform 31"/>
              <p:cNvSpPr>
                <a:spLocks noEditPoints="1"/>
              </p:cNvSpPr>
              <p:nvPr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36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285750"/>
            <a:ext cx="1206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80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1266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220A5D5-6A62-4349-9890-2EA2FE438EE3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1271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24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2290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066BA80-75A2-4119-BDE8-60D7AE6072CC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229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384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3314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3C7F09-FE8A-44D7-BA2F-AC06CF0059CF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3319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19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4338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A84AA-9488-473D-96B9-A72C29D6CEF7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4343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960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5362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5883053-C162-4761-9442-EC3F6B00B01B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5367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6" cy="704850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831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6386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A3B1E3-38B2-4B3E-A8A5-4C58C0A186FA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6391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6" cy="704850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19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7410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FC575EA-0A33-4CE4-922A-D02FB51259C5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741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010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8434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DAD684E-FD11-4762-9029-8F8070766B07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8439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32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9458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FCB7DC0-8BFB-4EB4-9FF6-3C2BBD7D0DD8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9463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057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048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0"/>
            <a:ext cx="635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9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10" name="Group 34"/>
            <p:cNvGrpSpPr/>
            <p:nvPr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26" name="Freeform 18"/>
              <p:cNvSpPr>
                <a:spLocks noEditPoints="1"/>
              </p:cNvSpPr>
              <p:nvPr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Freeform 23"/>
              <p:cNvSpPr>
                <a:spLocks noEditPoints="1"/>
              </p:cNvSpPr>
              <p:nvPr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Freeform 28"/>
              <p:cNvSpPr>
                <a:spLocks noEditPoints="1"/>
              </p:cNvSpPr>
              <p:nvPr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 29"/>
              <p:cNvSpPr>
                <a:spLocks noEditPoints="1"/>
              </p:cNvSpPr>
              <p:nvPr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Freeform 31"/>
              <p:cNvSpPr>
                <a:spLocks noEditPoints="1"/>
              </p:cNvSpPr>
              <p:nvPr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Group 36"/>
            <p:cNvGrpSpPr/>
            <p:nvPr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5" name="Rectangle 43">
            <a:extLst/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6" name="Picture 8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 b="21819"/>
          <a:stretch>
            <a:fillRect/>
          </a:stretch>
        </p:blipFill>
        <p:spPr bwMode="auto">
          <a:xfrm>
            <a:off x="10439400" y="239713"/>
            <a:ext cx="15303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44"/>
          <p:cNvGrpSpPr>
            <a:grpSpLocks/>
          </p:cNvGrpSpPr>
          <p:nvPr userDrawn="1"/>
        </p:nvGrpSpPr>
        <p:grpSpPr bwMode="auto">
          <a:xfrm>
            <a:off x="4332288" y="0"/>
            <a:ext cx="2735262" cy="6856413"/>
            <a:chOff x="-3717926" y="327025"/>
            <a:chExt cx="2473326" cy="6197600"/>
          </a:xfrm>
        </p:grpSpPr>
        <p:sp>
          <p:nvSpPr>
            <p:cNvPr id="38" name="Freeform 87"/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2147483646 w 503"/>
                <a:gd name="T1" fmla="*/ 2147483646 h 1644"/>
                <a:gd name="T2" fmla="*/ 2147483646 w 503"/>
                <a:gd name="T3" fmla="*/ 0 h 16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88"/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2147483646 w 548"/>
                <a:gd name="T1" fmla="*/ 2147483646 h 1644"/>
                <a:gd name="T2" fmla="*/ 2147483646 w 548"/>
                <a:gd name="T3" fmla="*/ 0 h 16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89"/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2147483646 w 595"/>
                <a:gd name="T1" fmla="*/ 2147483646 h 1644"/>
                <a:gd name="T2" fmla="*/ 2147483646 w 595"/>
                <a:gd name="T3" fmla="*/ 0 h 16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90"/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2147483646 w 653"/>
                <a:gd name="T1" fmla="*/ 2147483646 h 1644"/>
                <a:gd name="T2" fmla="*/ 2147483646 w 653"/>
                <a:gd name="T3" fmla="*/ 0 h 16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91"/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2147483646 w 546"/>
                <a:gd name="T1" fmla="*/ 2147483646 h 1644"/>
                <a:gd name="T2" fmla="*/ 2147483646 w 546"/>
                <a:gd name="T3" fmla="*/ 0 h 16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911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07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6"/>
          <a:srcRect/>
          <a:stretch/>
        </p:blipFill>
        <p:spPr>
          <a:xfrm>
            <a:off x="0" y="0"/>
            <a:ext cx="12192000" cy="52466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285750"/>
            <a:ext cx="1206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380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09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285750"/>
            <a:ext cx="1206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761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12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285750"/>
            <a:ext cx="1206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93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614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285750"/>
            <a:ext cx="1206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97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717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285750"/>
            <a:ext cx="1206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511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819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285750"/>
            <a:ext cx="1206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954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9218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DC559E9-9531-44EE-9D3B-1FE7ED8045E6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9223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724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0242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09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E6B8EDE-B7AB-4251-8749-8D226B66F6A8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10247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296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/>
          </p:cNvGraphicFramePr>
          <p:nvPr userDrawn="1"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Слайд think-cell" r:id="rId24" imgW="360" imgH="360" progId="TCLayout.ActiveDocument.1">
                  <p:embed/>
                </p:oleObj>
              </mc:Choice>
              <mc:Fallback>
                <p:oleObj name="Слайд think-cell" r:id="rId2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Заголовок 4"/>
          <p:cNvSpPr>
            <a:spLocks noGrp="1"/>
          </p:cNvSpPr>
          <p:nvPr userDrawn="1">
            <p:ph type="title"/>
          </p:nvPr>
        </p:nvSpPr>
        <p:spPr bwMode="auto">
          <a:xfrm>
            <a:off x="317500" y="0"/>
            <a:ext cx="105822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title</a:t>
            </a:r>
            <a:endParaRPr lang="ru-RU" altLang="en-US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475" y="6542088"/>
            <a:ext cx="457200" cy="2270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1B7215A-5962-4D3D-9BCC-1C079D6E27A8}" type="slidenum">
              <a:rPr lang="ru-RU" sz="120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/>
          </p:cNvPr>
          <p:cNvCxnSpPr>
            <a:cxnSpLocks/>
          </p:cNvCxnSpPr>
          <p:nvPr userDrawn="1"/>
        </p:nvCxnSpPr>
        <p:spPr>
          <a:xfrm>
            <a:off x="0" y="706438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25400"/>
            <a:ext cx="847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</p:sldLayoutIdLst>
  <p:hf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lang="ru-RU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5pPr>
      <a:lvl6pPr marL="457200" algn="l" defTabSz="582613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6pPr>
      <a:lvl7pPr marL="914400" algn="l" defTabSz="582613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7pPr>
      <a:lvl8pPr marL="1371600" algn="l" defTabSz="582613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8pPr>
      <a:lvl9pPr marL="1828800" algn="l" defTabSz="582613" rtl="0" fontAlgn="base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44463" indent="-144463" algn="l" defTabSz="582613" rtl="0" eaLnBrk="0" fontAlgn="base" hangingPunct="0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563" indent="-144463" algn="l" defTabSz="582613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4463" algn="l" defTabSz="582613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175" indent="-144463" algn="l" defTabSz="582613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1275" indent="-144463" algn="l" defTabSz="582613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image" Target="../media/image23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1.emf"/><Relationship Id="rId2" Type="http://schemas.openxmlformats.org/officeDocument/2006/relationships/tags" Target="../tags/tag8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29.v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90.xml"/><Relationship Id="rId19" Type="http://schemas.openxmlformats.org/officeDocument/2006/relationships/image" Target="../media/image24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5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emf"/><Relationship Id="rId2" Type="http://schemas.openxmlformats.org/officeDocument/2006/relationships/tags" Target="../tags/tag5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0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tags" Target="../tags/tag64.xml"/><Relationship Id="rId21" Type="http://schemas.openxmlformats.org/officeDocument/2006/relationships/image" Target="../media/image18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1.emf"/><Relationship Id="rId25" Type="http://schemas.openxmlformats.org/officeDocument/2006/relationships/image" Target="../media/image20.png"/><Relationship Id="rId2" Type="http://schemas.openxmlformats.org/officeDocument/2006/relationships/tags" Target="../tags/tag63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oleObject" Target="../embeddings/oleObject42.bin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9.xml"/><Relationship Id="rId23" Type="http://schemas.openxmlformats.org/officeDocument/2006/relationships/image" Target="../media/image19.png"/><Relationship Id="rId28" Type="http://schemas.openxmlformats.org/officeDocument/2006/relationships/oleObject" Target="../embeddings/oleObject44.bin"/><Relationship Id="rId10" Type="http://schemas.openxmlformats.org/officeDocument/2006/relationships/tags" Target="../tags/tag71.xml"/><Relationship Id="rId19" Type="http://schemas.openxmlformats.org/officeDocument/2006/relationships/image" Target="../media/image17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7.xml"/><Relationship Id="rId7" Type="http://schemas.openxmlformats.org/officeDocument/2006/relationships/oleObject" Target="../embeddings/oleObject45.bin"/><Relationship Id="rId2" Type="http://schemas.openxmlformats.org/officeDocument/2006/relationships/tags" Target="../tags/tag76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322263" y="5243513"/>
            <a:ext cx="3749675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582613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mtClean="0"/>
              <a:t>2025 ж. шілде</a:t>
            </a:r>
            <a:endParaRPr lang="en-US" altLang="en-US" smtClean="0"/>
          </a:p>
        </p:txBody>
      </p:sp>
      <p:sp>
        <p:nvSpPr>
          <p:cNvPr id="2355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322263" y="1614488"/>
            <a:ext cx="4926012" cy="179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582613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 smtClean="0"/>
              <a:t>«ЕЭК» АҚ-ның тұтынушылар мен басқа да мүдделі тұлғалар алдында бекітілген тарифтік сметаның және инвистициалық бағдарламаның орындалуын, реттеліп көрсетілген қызметтердің сапасы мен сенімділігі көрсеткіштерінің сақталуы және 2026 жылдың 1-жартыжылдығының қорытындысы бойынша есебі.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Слайд think-cell" r:id="rId16" imgW="360" imgH="360" progId="TCLayout.ActiveDocument.1">
                  <p:embed/>
                </p:oleObj>
              </mc:Choice>
              <mc:Fallback>
                <p:oleObj name="Слайд think-cell" r:id="rId16" imgW="360" imgH="360" progId="TCLayout.ActiveDocument.1">
                  <p:embed/>
                  <p:pic>
                    <p:nvPicPr>
                      <p:cNvPr id="0" name="Object 5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altLang="en-US" smtClean="0"/>
              <a:t>ЕЭК: Перспективы деятельности (планах развития), в том числе возможных изменениях тарифов                                               </a:t>
            </a:r>
            <a:br>
              <a:rPr altLang="en-US" smtClean="0"/>
            </a:br>
            <a:r>
              <a:rPr altLang="en-US" smtClean="0"/>
              <a:t> </a:t>
            </a:r>
          </a:p>
        </p:txBody>
      </p:sp>
      <p:sp>
        <p:nvSpPr>
          <p:cNvPr id="32772" name="Abgerundetes Rechteck 109"/>
          <p:cNvSpPr>
            <a:spLocks noChangeArrowheads="1"/>
          </p:cNvSpPr>
          <p:nvPr/>
        </p:nvSpPr>
        <p:spPr bwMode="auto">
          <a:xfrm>
            <a:off x="317500" y="1644650"/>
            <a:ext cx="1571625" cy="14906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3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600" b="1">
                <a:solidFill>
                  <a:srgbClr val="32373C"/>
                </a:solidFill>
                <a:cs typeface="Arial" panose="020B0604020202020204" pitchFamily="34" charset="0"/>
              </a:rPr>
              <a:t>Тариф</a:t>
            </a:r>
          </a:p>
          <a:p>
            <a:pPr algn="ctr" eaLnBrk="1" hangingPunct="1"/>
            <a:r>
              <a:rPr lang="ru-RU" altLang="en-US" sz="1200" i="1">
                <a:solidFill>
                  <a:srgbClr val="32373C"/>
                </a:solidFill>
                <a:cs typeface="Arial" panose="020B0604020202020204" pitchFamily="34" charset="0"/>
              </a:rPr>
              <a:t>(уәкілетті орган бекіткен)</a:t>
            </a:r>
            <a:endParaRPr lang="en-GB" altLang="en-US" sz="1100" i="1">
              <a:solidFill>
                <a:srgbClr val="32373C"/>
              </a:solidFill>
              <a:cs typeface="Arial" panose="020B0604020202020204" pitchFamily="34" charset="0"/>
            </a:endParaRPr>
          </a:p>
        </p:txBody>
      </p:sp>
      <p:sp>
        <p:nvSpPr>
          <p:cNvPr id="32773" name="Abgerundetes Rechteck 109"/>
          <p:cNvSpPr>
            <a:spLocks/>
          </p:cNvSpPr>
          <p:nvPr/>
        </p:nvSpPr>
        <p:spPr bwMode="auto">
          <a:xfrm>
            <a:off x="317500" y="3779838"/>
            <a:ext cx="1571625" cy="1327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3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600" b="1">
                <a:solidFill>
                  <a:srgbClr val="32373C"/>
                </a:solidFill>
                <a:cs typeface="Arial" panose="020B0604020202020204" pitchFamily="34" charset="0"/>
              </a:rPr>
              <a:t>Инвестициялар</a:t>
            </a:r>
          </a:p>
          <a:p>
            <a:pPr algn="ctr" eaLnBrk="1" hangingPunct="1"/>
            <a:r>
              <a:rPr lang="ru-RU" altLang="en-US" sz="1200" i="1">
                <a:solidFill>
                  <a:srgbClr val="32373C"/>
                </a:solidFill>
                <a:cs typeface="Arial" panose="020B0604020202020204" pitchFamily="34" charset="0"/>
              </a:rPr>
              <a:t>(уәкілетті орган бекіткен)</a:t>
            </a:r>
            <a:endParaRPr lang="en-GB" altLang="en-US" sz="1600" b="1">
              <a:solidFill>
                <a:srgbClr val="32373C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538" y="3394075"/>
            <a:ext cx="7883525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Chart 3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500188"/>
            <a:ext cx="27495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30273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037013" y="3030538"/>
            <a:ext cx="522287" cy="3175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3027363" y="2998788"/>
            <a:ext cx="2284412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fld id="{080967A1-0986-4695-8A24-7C08D1864157}" type="datetime'''''2''''''''''''''''''''''''''0''''2''''6'''''''''">
              <a:rPr lang="ru-RU" altLang="en-US" sz="900">
                <a:solidFill>
                  <a:schemeClr val="tx1"/>
                </a:solidFill>
              </a:rPr>
              <a:pPr algn="ctr" eaLnBrk="1" fontAlgn="auto" hangingPunct="1">
                <a:defRPr/>
              </a:pPr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272213" y="1693863"/>
            <a:ext cx="160337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483350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fontAlgn="auto" hangingPunct="1">
              <a:defRPr/>
            </a:pPr>
            <a:fld id="{41254D85-96A7-4EAD-B4F7-B08DA059563A}" type="datetime'''т''''''''е''''нг''е''''''''''''/''''''Г''к''а''л'''''''''''">
              <a:rPr lang="ru-RU" altLang="en-US" sz="900">
                <a:solidFill>
                  <a:schemeClr val="tx1"/>
                </a:solidFill>
              </a:rPr>
              <a:pPr eaLnBrk="1" fontAlgn="auto" hangingPunct="1">
                <a:defRPr/>
              </a:pPr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32781" name="Chart 3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517900"/>
            <a:ext cx="319405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302736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0370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ru-RU" altLang="en-US" sz="900" dirty="0">
              <a:solidFill>
                <a:schemeClr val="tx1"/>
              </a:solidFill>
            </a:endParaRPr>
          </a:p>
          <a:p>
            <a:pPr algn="ctr" eaLnBrk="1" fontAlgn="auto" hangingPunct="1"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2860675" y="5145088"/>
            <a:ext cx="24511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fld id="{E67787A8-3D47-46E9-B338-A7C141FCAFAF}" type="datetime'''''''''''''''''''''''2''''''''''''''0''''''''2''''''6'">
              <a:rPr lang="ru-RU" altLang="en-US" sz="900">
                <a:solidFill>
                  <a:schemeClr val="tx1"/>
                </a:solidFill>
              </a:rPr>
              <a:pPr algn="ctr" eaLnBrk="1" fontAlgn="auto" hangingPunct="1">
                <a:defRPr/>
              </a:pPr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6273800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484938" y="3825875"/>
            <a:ext cx="557212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fontAlgn="auto" hangingPunct="1">
              <a:defRPr/>
            </a:pPr>
            <a:fld id="{5B6B48D2-E81D-46B5-A2D8-2CBD56CC3E33}" type="datetime'''м''''л''''''''''н.'''' ''''''''''''т''е''''''н''''ге'''">
              <a:rPr lang="ru-RU" altLang="en-US" sz="900">
                <a:solidFill>
                  <a:schemeClr val="tx1"/>
                </a:solidFill>
              </a:rPr>
              <a:pPr eaLnBrk="1" fontAlgn="auto" hangingPunct="1">
                <a:defRPr/>
              </a:pPr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7778750" y="1220788"/>
            <a:ext cx="3911600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defTabSz="58317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ru-RU" sz="1600" dirty="0" err="1">
                <a:solidFill>
                  <a:schemeClr val="accent1"/>
                </a:solidFill>
              </a:rPr>
              <a:t>Іс-шараларды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орындау</a:t>
            </a:r>
            <a:r>
              <a:rPr lang="ru-RU" sz="1600" dirty="0">
                <a:solidFill>
                  <a:schemeClr val="accent1"/>
                </a:solidFill>
              </a:rPr>
              <a:t> :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66088" y="1846263"/>
            <a:ext cx="3735387" cy="3783012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жылу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энергиясын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өндіру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бойынша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қызметтерді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үздіксіз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көрсетуді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етуге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болатын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негізгі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жабдықты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техникалық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жарамды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күйде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ұстауды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ету</a:t>
            </a:r>
            <a:r>
              <a:rPr lang="ru-RU" sz="1600" kern="0" dirty="0">
                <a:cs typeface="Arial" panose="020B0604020202020204" pitchFamily="34" charset="0"/>
              </a:rPr>
              <a:t>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төтенше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немесе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күтпеген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жағдайларды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жоюға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үнемі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дайын</a:t>
            </a:r>
            <a:r>
              <a:rPr lang="ru-RU" sz="1600" kern="0" dirty="0">
                <a:cs typeface="Arial" panose="020B0604020202020204" pitchFamily="34" charset="0"/>
              </a:rPr>
              <a:t> болу;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жабдықтың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тиімділігін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және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ұсынылатын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реттелетін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қызметтердің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сапасын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арттыру</a:t>
            </a:r>
            <a:endParaRPr lang="ru-RU" sz="1600" dirty="0">
              <a:latin typeface="+mn-lt"/>
            </a:endParaRPr>
          </a:p>
        </p:txBody>
      </p:sp>
      <p:grpSp>
        <p:nvGrpSpPr>
          <p:cNvPr id="32789" name="Group 37"/>
          <p:cNvGrpSpPr>
            <a:grpSpLocks/>
          </p:cNvGrpSpPr>
          <p:nvPr/>
        </p:nvGrpSpPr>
        <p:grpSpPr bwMode="auto">
          <a:xfrm>
            <a:off x="7494588" y="1827213"/>
            <a:ext cx="171450" cy="3051175"/>
            <a:chOff x="10288826" y="2803525"/>
            <a:chExt cx="172580" cy="3051175"/>
          </a:xfrm>
        </p:grpSpPr>
        <p:grpSp>
          <p:nvGrpSpPr>
            <p:cNvPr id="32791" name="Group 20"/>
            <p:cNvGrpSpPr>
              <a:grpSpLocks/>
            </p:cNvGrpSpPr>
            <p:nvPr/>
          </p:nvGrpSpPr>
          <p:grpSpPr bwMode="auto"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6482" y="4265969"/>
                <a:ext cx="287282" cy="823877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5969"/>
                <a:ext cx="287280" cy="823877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197" y="2803525"/>
              <a:ext cx="0" cy="113506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197" y="4719637"/>
              <a:ext cx="0" cy="113506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790" name="Прямоугольник 2"/>
          <p:cNvSpPr>
            <a:spLocks noChangeArrowheads="1"/>
          </p:cNvSpPr>
          <p:nvPr/>
        </p:nvSpPr>
        <p:spPr bwMode="auto">
          <a:xfrm>
            <a:off x="3027363" y="2998788"/>
            <a:ext cx="898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US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Информация об оказываемой услуге – подача воды по распределительным сетям (малая мощность)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17500" y="704850"/>
            <a:ext cx="11633200" cy="602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endParaRPr lang="ru-RU" altLang="en-US" sz="1200" b="1" smtClean="0">
              <a:solidFill>
                <a:srgbClr val="434B4F"/>
              </a:solidFill>
              <a:cs typeface="Arial" panose="020B0604020202020204" pitchFamily="34" charset="0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  <a:tabLst>
                <a:tab pos="354013" algn="l"/>
              </a:tabLst>
            </a:pPr>
            <a:r>
              <a:rPr lang="ru-RU" altLang="en-US" sz="1400" b="1" smtClean="0">
                <a:solidFill>
                  <a:srgbClr val="434B4F"/>
                </a:solidFill>
                <a:cs typeface="Arial" panose="020B0604020202020204" pitchFamily="34" charset="0"/>
              </a:rPr>
              <a:t>Бекітілген инвестициялық бағдарламаның орындалуы туралы ақпарат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>
                <a:cs typeface="Arial" panose="020B0604020202020204" pitchFamily="34" charset="0"/>
              </a:rPr>
              <a:t>Инвестициялық бағдарламаны уәкілетті орган бекіткен жоқ.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/>
              <a:t>2026 жылдың 1 жартыжылдығында реттеліп көрсетілетін қызметті көрсету кезінде тартылған негізгі құралдар бойынша амортизациялық аударымдардың нақты сомасы 5 075,93 мың теңгені құрады. Бекітілген тарифтік сметада 5 955 мың теңге мөлшерінде амортизациялық аударымдар сомасы көзделген.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/>
              <a:t>Бекітілген тарифтік сметада көзделген амортизациялық аударымдар сомасы 2026 жылы күрделі жөндеу жөніндегі мынадай іс-шараларды орындауға жалпы сомасы 10 258,96 мың теңгеге жіберілді: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/>
              <a:t>электр сорғы агрегаты, 2-ші көтеру сорғысы №2, Механикалық сүзгілер №1, 2, 3, 4.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>
                <a:ea typeface="Calibri" panose="020F0502020204030204" pitchFamily="34" charset="0"/>
                <a:cs typeface="Times New Roman" panose="02020603050405020304" pitchFamily="18" charset="0"/>
              </a:rPr>
              <a:t>"ЕЭК" АҚ үшін реттелетін қызметтердің сапасы мен сенімділігі көрсеткіштері және қызмет тиімділігінің көрсеткіштері әзірленбеген және бекітілмеген.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altLang="en-US" sz="1400" b="1" smtClean="0">
                <a:solidFill>
                  <a:srgbClr val="434B4F"/>
                </a:solidFill>
                <a:latin typeface="Arial (Основной текст)"/>
                <a:cs typeface="Times New Roman" panose="02020603050405020304" pitchFamily="18" charset="0"/>
              </a:rPr>
              <a:t>2026 жылғы 1 жартыжылдықтағы тарифтік сметаның бап бойынша орындалуы туралы ақпарат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/>
              <a:t>"ЕЭК" АҚ-ның 2026 жылғы 1 жартыжылдықтағы реттелетін қызмет көрсетуге жұмсаған шығындары 28 665,64 мың теңгені құрады, бекітілген тарифтік сметадан 139% - ға артық.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/>
              <a:t>Жалпы тарифтік смета бойынша шығындардың артық шығыны жалақының өсуіне, бекітілген тарифтік сметада көзделмеген шығындардың болуына және инфляциялық процеске байланысты.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b="1" smtClean="0">
                <a:latin typeface="Arial (Основной текст)"/>
              </a:rPr>
              <a:t>3. Көрсетілген қызметтердің көлемі туралы ақпарат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/>
              <a:t>Бекітілген тарифтік сметада көрсетілетін қызметтердің көлемі 407,3 мың м3 құрайды. 2026 жылдың 1 жартыжылдығында көрсетілетін қызметтердің нақты көлемі 179,48 мың м3 құрады.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b="1" smtClean="0">
                <a:latin typeface="Arial (Основной текст)"/>
              </a:rPr>
              <a:t>4. Негізгі қаржы-экономикалық көрсеткіштер туралы ақпарат</a:t>
            </a: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smtClean="0">
                <a:latin typeface="Arial (Основной текст)"/>
              </a:rPr>
              <a:t>Кіріс – </a:t>
            </a:r>
            <a:r>
              <a:rPr lang="ru-RU" altLang="en-US" sz="1400" smtClean="0"/>
              <a:t> </a:t>
            </a:r>
            <a:r>
              <a:rPr lang="ru-RU" altLang="en-US" sz="1400" b="1" smtClean="0">
                <a:solidFill>
                  <a:schemeClr val="accent1"/>
                </a:solidFill>
              </a:rPr>
              <a:t>9 094,30 </a:t>
            </a:r>
            <a:r>
              <a:rPr lang="ru-RU" altLang="en-US" sz="1400" smtClean="0">
                <a:latin typeface="Arial (Основной текст)"/>
              </a:rPr>
              <a:t>мың. тенге, </a:t>
            </a:r>
          </a:p>
          <a:p>
            <a:pPr defTabSz="542925" eaLnBrk="1" hangingPunct="1">
              <a:spcBef>
                <a:spcPct val="0"/>
              </a:spcBef>
              <a:tabLst>
                <a:tab pos="354013" algn="l"/>
              </a:tabLst>
            </a:pPr>
            <a:r>
              <a:rPr lang="ru-RU" altLang="en-US" sz="1400" smtClean="0">
                <a:latin typeface="Arial (Основной текст)"/>
              </a:rPr>
              <a:t>Шығындар – </a:t>
            </a:r>
            <a:r>
              <a:rPr lang="ru-RU" altLang="en-US" sz="1400" b="1" smtClean="0">
                <a:solidFill>
                  <a:schemeClr val="accent1"/>
                </a:solidFill>
              </a:rPr>
              <a:t>28 665,64 </a:t>
            </a:r>
            <a:r>
              <a:rPr lang="ru-RU" altLang="en-US" sz="1400" smtClean="0">
                <a:latin typeface="Arial (Основной текст)"/>
              </a:rPr>
              <a:t>мың. тенге. </a:t>
            </a:r>
          </a:p>
          <a:p>
            <a:pPr defTabSz="542925" eaLnBrk="1" hangingPunct="1">
              <a:spcBef>
                <a:spcPct val="0"/>
              </a:spcBef>
              <a:tabLst>
                <a:tab pos="354013" algn="l"/>
              </a:tabLst>
            </a:pPr>
            <a:r>
              <a:rPr lang="ru-RU" altLang="en-US" sz="1400" smtClean="0">
                <a:latin typeface="Arial (Основной текст)"/>
              </a:rPr>
              <a:t>Залал – </a:t>
            </a:r>
            <a:r>
              <a:rPr lang="ru-RU" altLang="en-US" sz="1400" b="1" smtClean="0">
                <a:solidFill>
                  <a:schemeClr val="accent1"/>
                </a:solidFill>
              </a:rPr>
              <a:t>19 571,34 </a:t>
            </a:r>
            <a:r>
              <a:rPr lang="ru-RU" altLang="en-US" sz="1400" smtClean="0">
                <a:latin typeface="Arial (Основной текст)"/>
              </a:rPr>
              <a:t>мың. тенге </a:t>
            </a:r>
          </a:p>
          <a:p>
            <a:pPr defTabSz="542925" eaLnBrk="1" hangingPunct="1">
              <a:spcBef>
                <a:spcPct val="0"/>
              </a:spcBef>
              <a:tabLst>
                <a:tab pos="354013" algn="l"/>
              </a:tabLst>
            </a:pPr>
            <a:endParaRPr lang="ru-RU" altLang="en-US" sz="1400" smtClean="0">
              <a:latin typeface="Arial (Основной текст)"/>
            </a:endParaRPr>
          </a:p>
          <a:p>
            <a:pPr algn="just" defTabSz="542925" eaLnBrk="1" hangingPunct="1">
              <a:spcBef>
                <a:spcPct val="0"/>
              </a:spcBef>
              <a:spcAft>
                <a:spcPts val="600"/>
              </a:spcAft>
              <a:tabLst>
                <a:tab pos="354013" algn="l"/>
              </a:tabLst>
            </a:pPr>
            <a:r>
              <a:rPr lang="ru-RU" altLang="en-US" sz="1400" b="1" smtClean="0">
                <a:cs typeface="Arial" panose="020B0604020202020204" pitchFamily="34" charset="0"/>
              </a:rPr>
              <a:t>2026 жылғы 1 жартыжылдықта көрсетілетін қызметтердің сапасына тұтынушылар тарапынан шағымдар қабылданбайды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Заголовок 1"/>
          <p:cNvSpPr>
            <a:spLocks noGrp="1"/>
          </p:cNvSpPr>
          <p:nvPr>
            <p:ph type="body" sz="quarter" idx="11"/>
          </p:nvPr>
        </p:nvSpPr>
        <p:spPr bwMode="auto">
          <a:xfrm>
            <a:off x="314325" y="5243513"/>
            <a:ext cx="11557000" cy="161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en-US" smtClean="0">
                <a:solidFill>
                  <a:schemeClr val="accent1"/>
                </a:solidFill>
              </a:rPr>
              <a:t>Назарларыңызға рақмет!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Object 4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ЕЭК:  Табиғи монополия субъектісі туралы жалпы ақпарат</a:t>
            </a:r>
          </a:p>
        </p:txBody>
      </p:sp>
      <p:sp>
        <p:nvSpPr>
          <p:cNvPr id="24580" name="Прямоугольник 7"/>
          <p:cNvSpPr>
            <a:spLocks noChangeArrowheads="1"/>
          </p:cNvSpPr>
          <p:nvPr/>
        </p:nvSpPr>
        <p:spPr bwMode="auto">
          <a:xfrm>
            <a:off x="317500" y="4041775"/>
            <a:ext cx="54991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en-US" sz="1600" u="sng"/>
              <a:t>2026 жылға арналған реттелетін қызметтердің тарифтері: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en-US" sz="1600"/>
              <a:t>Жылу энергиясын өндіру-1 804,81 теңге / ГкалТарату желілері бойынша су беру-50,67 теңге / м3</a:t>
            </a:r>
          </a:p>
        </p:txBody>
      </p:sp>
      <p:sp>
        <p:nvSpPr>
          <p:cNvPr id="24581" name="Прямоугольник 8"/>
          <p:cNvSpPr>
            <a:spLocks noChangeArrowheads="1"/>
          </p:cNvSpPr>
          <p:nvPr/>
        </p:nvSpPr>
        <p:spPr bwMode="auto">
          <a:xfrm>
            <a:off x="306388" y="6194425"/>
            <a:ext cx="11018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1600">
                <a:solidFill>
                  <a:srgbClr val="000000"/>
                </a:solidFill>
              </a:rPr>
              <a:t>"ЕЭК" АҚ үшін реттелетін қызметтердің сапасы мен сенімділігі көрсеткіштері және қызмет тиімділігінің көрсеткіштері әзірленбеген және бекітілмеген</a:t>
            </a:r>
            <a:r>
              <a:rPr lang="ru-RU" altLang="en-US" sz="1600" b="1">
                <a:solidFill>
                  <a:srgbClr val="000000"/>
                </a:solidFill>
              </a:rPr>
              <a:t>. </a:t>
            </a:r>
            <a:endParaRPr lang="ru-RU" altLang="en-US" sz="1600" b="1"/>
          </a:p>
        </p:txBody>
      </p:sp>
      <p:pic>
        <p:nvPicPr>
          <p:cNvPr id="2458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1617663"/>
            <a:ext cx="29337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336925"/>
            <a:ext cx="31146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317500" y="827088"/>
            <a:ext cx="111839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/>
              <a:t>"Еуроазиялық энергетикалық корпорация" АҚ (ЕЭК) - 1996 жылы құрылған Қазақстандағы электр энергиясы мен көмірді ірі жеткізушілердің бірі.</a:t>
            </a:r>
          </a:p>
        </p:txBody>
      </p:sp>
      <p:sp>
        <p:nvSpPr>
          <p:cNvPr id="24585" name="TextBox 5"/>
          <p:cNvSpPr txBox="1">
            <a:spLocks noChangeArrowheads="1"/>
          </p:cNvSpPr>
          <p:nvPr/>
        </p:nvSpPr>
        <p:spPr bwMode="auto">
          <a:xfrm>
            <a:off x="317500" y="1352550"/>
            <a:ext cx="76612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en-US" sz="1600"/>
              <a:t>"ЕЭК" АҚ мынадай қызмет түрлері бойынша табиғи монополиялар субъектісі болып табылады: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en-US" sz="1600" b="1"/>
              <a:t>жылу энергиясын өндіру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en-US" sz="1600" b="1"/>
              <a:t>тарату желілері арқылы су беру.  </a:t>
            </a:r>
            <a:r>
              <a:rPr lang="ru-RU" altLang="en-US" sz="1600" i="1"/>
              <a:t>2017 жылдан бастап "тарату желілері арқылы су беру" қызметінің түрі бойынша кәсіпорын қуаты аз табиғи монополиялардың субъектісі болып табылады.</a:t>
            </a:r>
          </a:p>
        </p:txBody>
      </p:sp>
      <p:grpSp>
        <p:nvGrpSpPr>
          <p:cNvPr id="24586" name="Group 490"/>
          <p:cNvGrpSpPr>
            <a:grpSpLocks/>
          </p:cNvGrpSpPr>
          <p:nvPr/>
        </p:nvGrpSpPr>
        <p:grpSpPr bwMode="auto">
          <a:xfrm>
            <a:off x="519113" y="2297113"/>
            <a:ext cx="369887" cy="368300"/>
            <a:chOff x="-3314701" y="4416426"/>
            <a:chExt cx="369888" cy="368300"/>
          </a:xfrm>
        </p:grpSpPr>
        <p:sp>
          <p:nvSpPr>
            <p:cNvPr id="24592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147483646 w 283"/>
                <a:gd name="T1" fmla="*/ 2147483646 h 283"/>
                <a:gd name="T2" fmla="*/ 2147483646 w 283"/>
                <a:gd name="T3" fmla="*/ 2147483646 h 283"/>
                <a:gd name="T4" fmla="*/ 2147483646 w 283"/>
                <a:gd name="T5" fmla="*/ 2147483646 h 283"/>
                <a:gd name="T6" fmla="*/ 2147483646 w 283"/>
                <a:gd name="T7" fmla="*/ 2147483646 h 283"/>
                <a:gd name="T8" fmla="*/ 2147483646 w 283"/>
                <a:gd name="T9" fmla="*/ 2147483646 h 283"/>
                <a:gd name="T10" fmla="*/ 2147483646 w 283"/>
                <a:gd name="T11" fmla="*/ 2147483646 h 283"/>
                <a:gd name="T12" fmla="*/ 2147483646 w 283"/>
                <a:gd name="T13" fmla="*/ 2147483646 h 283"/>
                <a:gd name="T14" fmla="*/ 2147483646 w 283"/>
                <a:gd name="T15" fmla="*/ 2147483646 h 283"/>
                <a:gd name="T16" fmla="*/ 2147483646 w 283"/>
                <a:gd name="T17" fmla="*/ 2147483646 h 283"/>
                <a:gd name="T18" fmla="*/ 2147483646 w 283"/>
                <a:gd name="T19" fmla="*/ 2147483646 h 283"/>
                <a:gd name="T20" fmla="*/ 2147483646 w 283"/>
                <a:gd name="T21" fmla="*/ 2147483646 h 283"/>
                <a:gd name="T22" fmla="*/ 2147483646 w 283"/>
                <a:gd name="T23" fmla="*/ 2147483646 h 283"/>
                <a:gd name="T24" fmla="*/ 2147483646 w 283"/>
                <a:gd name="T25" fmla="*/ 2147483646 h 283"/>
                <a:gd name="T26" fmla="*/ 2147483646 w 283"/>
                <a:gd name="T27" fmla="*/ 2147483646 h 283"/>
                <a:gd name="T28" fmla="*/ 2147483646 w 283"/>
                <a:gd name="T29" fmla="*/ 2147483646 h 283"/>
                <a:gd name="T30" fmla="*/ 2147483646 w 283"/>
                <a:gd name="T31" fmla="*/ 2147483646 h 283"/>
                <a:gd name="T32" fmla="*/ 2147483646 w 283"/>
                <a:gd name="T33" fmla="*/ 2147483646 h 283"/>
                <a:gd name="T34" fmla="*/ 2147483646 w 283"/>
                <a:gd name="T35" fmla="*/ 2147483646 h 283"/>
                <a:gd name="T36" fmla="*/ 2147483646 w 283"/>
                <a:gd name="T37" fmla="*/ 2147483646 h 283"/>
                <a:gd name="T38" fmla="*/ 2147483646 w 283"/>
                <a:gd name="T39" fmla="*/ 2147483646 h 283"/>
                <a:gd name="T40" fmla="*/ 2147483646 w 283"/>
                <a:gd name="T41" fmla="*/ 2147483646 h 283"/>
                <a:gd name="T42" fmla="*/ 2147483646 w 283"/>
                <a:gd name="T43" fmla="*/ 2147483646 h 283"/>
                <a:gd name="T44" fmla="*/ 2147483646 w 283"/>
                <a:gd name="T45" fmla="*/ 2147483646 h 283"/>
                <a:gd name="T46" fmla="*/ 2147483646 w 283"/>
                <a:gd name="T47" fmla="*/ 2147483646 h 283"/>
                <a:gd name="T48" fmla="*/ 2147483646 w 283"/>
                <a:gd name="T49" fmla="*/ 2147483646 h 283"/>
                <a:gd name="T50" fmla="*/ 2147483646 w 283"/>
                <a:gd name="T51" fmla="*/ 2147483646 h 283"/>
                <a:gd name="T52" fmla="*/ 2147483646 w 283"/>
                <a:gd name="T53" fmla="*/ 2147483646 h 283"/>
                <a:gd name="T54" fmla="*/ 2147483646 w 283"/>
                <a:gd name="T55" fmla="*/ 2147483646 h 283"/>
                <a:gd name="T56" fmla="*/ 2147483646 w 283"/>
                <a:gd name="T57" fmla="*/ 2147483646 h 283"/>
                <a:gd name="T58" fmla="*/ 2147483646 w 283"/>
                <a:gd name="T59" fmla="*/ 2147483646 h 283"/>
                <a:gd name="T60" fmla="*/ 2147483646 w 283"/>
                <a:gd name="T61" fmla="*/ 2147483646 h 283"/>
                <a:gd name="T62" fmla="*/ 2147483646 w 283"/>
                <a:gd name="T63" fmla="*/ 2147483646 h 283"/>
                <a:gd name="T64" fmla="*/ 2147483646 w 283"/>
                <a:gd name="T65" fmla="*/ 2147483646 h 283"/>
                <a:gd name="T66" fmla="*/ 2147483646 w 283"/>
                <a:gd name="T67" fmla="*/ 0 h 283"/>
                <a:gd name="T68" fmla="*/ 2147483646 w 283"/>
                <a:gd name="T69" fmla="*/ 2147483646 h 283"/>
                <a:gd name="T70" fmla="*/ 2147483646 w 283"/>
                <a:gd name="T71" fmla="*/ 2147483646 h 283"/>
                <a:gd name="T72" fmla="*/ 2147483646 w 283"/>
                <a:gd name="T73" fmla="*/ 2147483646 h 283"/>
                <a:gd name="T74" fmla="*/ 2147483646 w 283"/>
                <a:gd name="T75" fmla="*/ 2147483646 h 283"/>
                <a:gd name="T76" fmla="*/ 2147483646 w 283"/>
                <a:gd name="T77" fmla="*/ 2147483646 h 283"/>
                <a:gd name="T78" fmla="*/ 2147483646 w 283"/>
                <a:gd name="T79" fmla="*/ 2147483646 h 283"/>
                <a:gd name="T80" fmla="*/ 0 w 283"/>
                <a:gd name="T81" fmla="*/ 2147483646 h 283"/>
                <a:gd name="T82" fmla="*/ 2147483646 w 283"/>
                <a:gd name="T83" fmla="*/ 2147483646 h 283"/>
                <a:gd name="T84" fmla="*/ 2147483646 w 283"/>
                <a:gd name="T85" fmla="*/ 2147483646 h 283"/>
                <a:gd name="T86" fmla="*/ 2147483646 w 283"/>
                <a:gd name="T87" fmla="*/ 2147483646 h 283"/>
                <a:gd name="T88" fmla="*/ 2147483646 w 283"/>
                <a:gd name="T89" fmla="*/ 2147483646 h 283"/>
                <a:gd name="T90" fmla="*/ 2147483646 w 283"/>
                <a:gd name="T91" fmla="*/ 2147483646 h 283"/>
                <a:gd name="T92" fmla="*/ 2147483646 w 283"/>
                <a:gd name="T93" fmla="*/ 2147483646 h 283"/>
                <a:gd name="T94" fmla="*/ 2147483646 w 283"/>
                <a:gd name="T95" fmla="*/ 2147483646 h 283"/>
                <a:gd name="T96" fmla="*/ 2147483646 w 283"/>
                <a:gd name="T97" fmla="*/ 2147483646 h 283"/>
                <a:gd name="T98" fmla="*/ 2147483646 w 283"/>
                <a:gd name="T99" fmla="*/ 2147483646 h 283"/>
                <a:gd name="T100" fmla="*/ 2147483646 w 283"/>
                <a:gd name="T101" fmla="*/ 2147483646 h 283"/>
                <a:gd name="T102" fmla="*/ 2147483646 w 283"/>
                <a:gd name="T103" fmla="*/ 2147483646 h 283"/>
                <a:gd name="T104" fmla="*/ 2147483646 w 283"/>
                <a:gd name="T105" fmla="*/ 2147483646 h 283"/>
                <a:gd name="T106" fmla="*/ 2147483646 w 283"/>
                <a:gd name="T107" fmla="*/ 2147483646 h 283"/>
                <a:gd name="T108" fmla="*/ 2147483646 w 283"/>
                <a:gd name="T109" fmla="*/ 2147483646 h 283"/>
                <a:gd name="T110" fmla="*/ 2147483646 w 283"/>
                <a:gd name="T111" fmla="*/ 2147483646 h 283"/>
                <a:gd name="T112" fmla="*/ 2147483646 w 283"/>
                <a:gd name="T113" fmla="*/ 2147483646 h 2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2147483646 w 165"/>
                <a:gd name="T1" fmla="*/ 2147483646 h 197"/>
                <a:gd name="T2" fmla="*/ 2147483646 w 165"/>
                <a:gd name="T3" fmla="*/ 2147483646 h 197"/>
                <a:gd name="T4" fmla="*/ 2147483646 w 165"/>
                <a:gd name="T5" fmla="*/ 0 h 197"/>
                <a:gd name="T6" fmla="*/ 2147483646 w 165"/>
                <a:gd name="T7" fmla="*/ 0 h 197"/>
                <a:gd name="T8" fmla="*/ 2147483646 w 165"/>
                <a:gd name="T9" fmla="*/ 0 h 197"/>
                <a:gd name="T10" fmla="*/ 2147483646 w 165"/>
                <a:gd name="T11" fmla="*/ 2147483646 h 197"/>
                <a:gd name="T12" fmla="*/ 2147483646 w 165"/>
                <a:gd name="T13" fmla="*/ 2147483646 h 197"/>
                <a:gd name="T14" fmla="*/ 0 w 165"/>
                <a:gd name="T15" fmla="*/ 2147483646 h 197"/>
                <a:gd name="T16" fmla="*/ 2147483646 w 165"/>
                <a:gd name="T17" fmla="*/ 2147483646 h 197"/>
                <a:gd name="T18" fmla="*/ 2147483646 w 165"/>
                <a:gd name="T19" fmla="*/ 2147483646 h 197"/>
                <a:gd name="T20" fmla="*/ 2147483646 w 165"/>
                <a:gd name="T21" fmla="*/ 2147483646 h 197"/>
                <a:gd name="T22" fmla="*/ 2147483646 w 165"/>
                <a:gd name="T23" fmla="*/ 2147483646 h 197"/>
                <a:gd name="T24" fmla="*/ 2147483646 w 165"/>
                <a:gd name="T25" fmla="*/ 2147483646 h 197"/>
                <a:gd name="T26" fmla="*/ 2147483646 w 165"/>
                <a:gd name="T27" fmla="*/ 2147483646 h 197"/>
                <a:gd name="T28" fmla="*/ 2147483646 w 165"/>
                <a:gd name="T29" fmla="*/ 2147483646 h 197"/>
                <a:gd name="T30" fmla="*/ 2147483646 w 165"/>
                <a:gd name="T31" fmla="*/ 2147483646 h 197"/>
                <a:gd name="T32" fmla="*/ 2147483646 w 165"/>
                <a:gd name="T33" fmla="*/ 2147483646 h 197"/>
                <a:gd name="T34" fmla="*/ 2147483646 w 165"/>
                <a:gd name="T35" fmla="*/ 2147483646 h 197"/>
                <a:gd name="T36" fmla="*/ 2147483646 w 165"/>
                <a:gd name="T37" fmla="*/ 2147483646 h 197"/>
                <a:gd name="T38" fmla="*/ 2147483646 w 165"/>
                <a:gd name="T39" fmla="*/ 2147483646 h 197"/>
                <a:gd name="T40" fmla="*/ 2147483646 w 165"/>
                <a:gd name="T41" fmla="*/ 2147483646 h 197"/>
                <a:gd name="T42" fmla="*/ 2147483646 w 165"/>
                <a:gd name="T43" fmla="*/ 2147483646 h 197"/>
                <a:gd name="T44" fmla="*/ 2147483646 w 165"/>
                <a:gd name="T45" fmla="*/ 2147483646 h 197"/>
                <a:gd name="T46" fmla="*/ 2147483646 w 165"/>
                <a:gd name="T47" fmla="*/ 2147483646 h 197"/>
                <a:gd name="T48" fmla="*/ 2147483646 w 165"/>
                <a:gd name="T49" fmla="*/ 2147483646 h 197"/>
                <a:gd name="T50" fmla="*/ 2147483646 w 165"/>
                <a:gd name="T51" fmla="*/ 2147483646 h 197"/>
                <a:gd name="T52" fmla="*/ 2147483646 w 165"/>
                <a:gd name="T53" fmla="*/ 2147483646 h 197"/>
                <a:gd name="T54" fmla="*/ 2147483646 w 165"/>
                <a:gd name="T55" fmla="*/ 2147483646 h 197"/>
                <a:gd name="T56" fmla="*/ 2147483646 w 165"/>
                <a:gd name="T57" fmla="*/ 2147483646 h 197"/>
                <a:gd name="T58" fmla="*/ 2147483646 w 165"/>
                <a:gd name="T59" fmla="*/ 2147483646 h 197"/>
                <a:gd name="T60" fmla="*/ 2147483646 w 165"/>
                <a:gd name="T61" fmla="*/ 2147483646 h 197"/>
                <a:gd name="T62" fmla="*/ 2147483646 w 165"/>
                <a:gd name="T63" fmla="*/ 2147483646 h 197"/>
                <a:gd name="T64" fmla="*/ 2147483646 w 165"/>
                <a:gd name="T65" fmla="*/ 2147483646 h 197"/>
                <a:gd name="T66" fmla="*/ 2147483646 w 165"/>
                <a:gd name="T67" fmla="*/ 2147483646 h 197"/>
                <a:gd name="T68" fmla="*/ 2147483646 w 165"/>
                <a:gd name="T69" fmla="*/ 2147483646 h 197"/>
                <a:gd name="T70" fmla="*/ 2147483646 w 165"/>
                <a:gd name="T71" fmla="*/ 2147483646 h 197"/>
                <a:gd name="T72" fmla="*/ 2147483646 w 165"/>
                <a:gd name="T73" fmla="*/ 2147483646 h 197"/>
                <a:gd name="T74" fmla="*/ 2147483646 w 165"/>
                <a:gd name="T75" fmla="*/ 2147483646 h 197"/>
                <a:gd name="T76" fmla="*/ 2147483646 w 165"/>
                <a:gd name="T77" fmla="*/ 2147483646 h 197"/>
                <a:gd name="T78" fmla="*/ 2147483646 w 165"/>
                <a:gd name="T79" fmla="*/ 2147483646 h 1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7" name="Прямоугольник 24"/>
          <p:cNvSpPr>
            <a:spLocks noChangeArrowheads="1"/>
          </p:cNvSpPr>
          <p:nvPr/>
        </p:nvSpPr>
        <p:spPr bwMode="auto">
          <a:xfrm>
            <a:off x="290513" y="3055938"/>
            <a:ext cx="54657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en-US" sz="1600" b="1">
                <a:solidFill>
                  <a:srgbClr val="000000"/>
                </a:solidFill>
                <a:cs typeface="Times New Roman" panose="02020603050405020304" pitchFamily="18" charset="0"/>
              </a:rPr>
              <a:t>Қолданылатын отын түрі:</a:t>
            </a:r>
          </a:p>
          <a:p>
            <a:pPr algn="just"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Негізгі отын-Екібастұз бассейнінің көмірі;</a:t>
            </a:r>
          </a:p>
          <a:p>
            <a:pPr algn="just"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 Жанғыш отын – М-100 мазут.</a:t>
            </a:r>
          </a:p>
        </p:txBody>
      </p:sp>
      <p:grpSp>
        <p:nvGrpSpPr>
          <p:cNvPr id="24588" name="Group 481"/>
          <p:cNvGrpSpPr>
            <a:grpSpLocks/>
          </p:cNvGrpSpPr>
          <p:nvPr/>
        </p:nvGrpSpPr>
        <p:grpSpPr bwMode="auto">
          <a:xfrm>
            <a:off x="519113" y="1830388"/>
            <a:ext cx="369887" cy="369887"/>
            <a:chOff x="-1550988" y="2722564"/>
            <a:chExt cx="369888" cy="369888"/>
          </a:xfrm>
        </p:grpSpPr>
        <p:sp>
          <p:nvSpPr>
            <p:cNvPr id="24589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147483646 w 283"/>
                <a:gd name="T1" fmla="*/ 2147483646 h 283"/>
                <a:gd name="T2" fmla="*/ 2147483646 w 283"/>
                <a:gd name="T3" fmla="*/ 0 h 283"/>
                <a:gd name="T4" fmla="*/ 2147483646 w 283"/>
                <a:gd name="T5" fmla="*/ 2147483646 h 283"/>
                <a:gd name="T6" fmla="*/ 2147483646 w 283"/>
                <a:gd name="T7" fmla="*/ 2147483646 h 283"/>
                <a:gd name="T8" fmla="*/ 2147483646 w 283"/>
                <a:gd name="T9" fmla="*/ 2147483646 h 283"/>
                <a:gd name="T10" fmla="*/ 2147483646 w 283"/>
                <a:gd name="T11" fmla="*/ 2147483646 h 283"/>
                <a:gd name="T12" fmla="*/ 2147483646 w 283"/>
                <a:gd name="T13" fmla="*/ 2147483646 h 283"/>
                <a:gd name="T14" fmla="*/ 2147483646 w 283"/>
                <a:gd name="T15" fmla="*/ 2147483646 h 283"/>
                <a:gd name="T16" fmla="*/ 2147483646 w 283"/>
                <a:gd name="T17" fmla="*/ 2147483646 h 283"/>
                <a:gd name="T18" fmla="*/ 2147483646 w 283"/>
                <a:gd name="T19" fmla="*/ 2147483646 h 283"/>
                <a:gd name="T20" fmla="*/ 2147483646 w 283"/>
                <a:gd name="T21" fmla="*/ 2147483646 h 283"/>
                <a:gd name="T22" fmla="*/ 2147483646 w 283"/>
                <a:gd name="T23" fmla="*/ 2147483646 h 283"/>
                <a:gd name="T24" fmla="*/ 2147483646 w 283"/>
                <a:gd name="T25" fmla="*/ 2147483646 h 283"/>
                <a:gd name="T26" fmla="*/ 2147483646 w 283"/>
                <a:gd name="T27" fmla="*/ 2147483646 h 283"/>
                <a:gd name="T28" fmla="*/ 2147483646 w 283"/>
                <a:gd name="T29" fmla="*/ 2147483646 h 283"/>
                <a:gd name="T30" fmla="*/ 2147483646 w 283"/>
                <a:gd name="T31" fmla="*/ 2147483646 h 283"/>
                <a:gd name="T32" fmla="*/ 2147483646 w 283"/>
                <a:gd name="T33" fmla="*/ 2147483646 h 283"/>
                <a:gd name="T34" fmla="*/ 2147483646 w 283"/>
                <a:gd name="T35" fmla="*/ 2147483646 h 283"/>
                <a:gd name="T36" fmla="*/ 2147483646 w 283"/>
                <a:gd name="T37" fmla="*/ 2147483646 h 283"/>
                <a:gd name="T38" fmla="*/ 0 w 283"/>
                <a:gd name="T39" fmla="*/ 2147483646 h 283"/>
                <a:gd name="T40" fmla="*/ 2147483646 w 283"/>
                <a:gd name="T41" fmla="*/ 2147483646 h 283"/>
                <a:gd name="T42" fmla="*/ 2147483646 w 283"/>
                <a:gd name="T43" fmla="*/ 2147483646 h 283"/>
                <a:gd name="T44" fmla="*/ 2147483646 w 283"/>
                <a:gd name="T45" fmla="*/ 2147483646 h 283"/>
                <a:gd name="T46" fmla="*/ 2147483646 w 283"/>
                <a:gd name="T47" fmla="*/ 2147483646 h 283"/>
                <a:gd name="T48" fmla="*/ 2147483646 w 283"/>
                <a:gd name="T49" fmla="*/ 2147483646 h 283"/>
                <a:gd name="T50" fmla="*/ 2147483646 w 283"/>
                <a:gd name="T51" fmla="*/ 2147483646 h 283"/>
                <a:gd name="T52" fmla="*/ 2147483646 w 283"/>
                <a:gd name="T53" fmla="*/ 2147483646 h 283"/>
                <a:gd name="T54" fmla="*/ 2147483646 w 283"/>
                <a:gd name="T55" fmla="*/ 2147483646 h 283"/>
                <a:gd name="T56" fmla="*/ 2147483646 w 283"/>
                <a:gd name="T57" fmla="*/ 2147483646 h 283"/>
                <a:gd name="T58" fmla="*/ 2147483646 w 283"/>
                <a:gd name="T59" fmla="*/ 2147483646 h 283"/>
                <a:gd name="T60" fmla="*/ 2147483646 w 283"/>
                <a:gd name="T61" fmla="*/ 2147483646 h 283"/>
                <a:gd name="T62" fmla="*/ 2147483646 w 283"/>
                <a:gd name="T63" fmla="*/ 2147483646 h 283"/>
                <a:gd name="T64" fmla="*/ 2147483646 w 283"/>
                <a:gd name="T65" fmla="*/ 2147483646 h 283"/>
                <a:gd name="T66" fmla="*/ 2147483646 w 283"/>
                <a:gd name="T67" fmla="*/ 2147483646 h 283"/>
                <a:gd name="T68" fmla="*/ 2147483646 w 283"/>
                <a:gd name="T69" fmla="*/ 2147483646 h 283"/>
                <a:gd name="T70" fmla="*/ 2147483646 w 283"/>
                <a:gd name="T71" fmla="*/ 2147483646 h 283"/>
                <a:gd name="T72" fmla="*/ 2147483646 w 283"/>
                <a:gd name="T73" fmla="*/ 2147483646 h 283"/>
                <a:gd name="T74" fmla="*/ 2147483646 w 283"/>
                <a:gd name="T75" fmla="*/ 2147483646 h 283"/>
                <a:gd name="T76" fmla="*/ 2147483646 w 283"/>
                <a:gd name="T77" fmla="*/ 2147483646 h 283"/>
                <a:gd name="T78" fmla="*/ 2147483646 w 283"/>
                <a:gd name="T79" fmla="*/ 2147483646 h 283"/>
                <a:gd name="T80" fmla="*/ 2147483646 w 283"/>
                <a:gd name="T81" fmla="*/ 2147483646 h 283"/>
                <a:gd name="T82" fmla="*/ 2147483646 w 283"/>
                <a:gd name="T83" fmla="*/ 2147483646 h 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2147483646 w 61"/>
                <a:gd name="T1" fmla="*/ 2147483646 h 32"/>
                <a:gd name="T2" fmla="*/ 2147483646 w 61"/>
                <a:gd name="T3" fmla="*/ 2147483646 h 32"/>
                <a:gd name="T4" fmla="*/ 2147483646 w 61"/>
                <a:gd name="T5" fmla="*/ 2147483646 h 32"/>
                <a:gd name="T6" fmla="*/ 2147483646 w 61"/>
                <a:gd name="T7" fmla="*/ 2147483646 h 32"/>
                <a:gd name="T8" fmla="*/ 2147483646 w 61"/>
                <a:gd name="T9" fmla="*/ 0 h 32"/>
                <a:gd name="T10" fmla="*/ 2147483646 w 61"/>
                <a:gd name="T11" fmla="*/ 0 h 32"/>
                <a:gd name="T12" fmla="*/ 0 w 61"/>
                <a:gd name="T13" fmla="*/ 2147483646 h 32"/>
                <a:gd name="T14" fmla="*/ 0 w 61"/>
                <a:gd name="T15" fmla="*/ 2147483646 h 32"/>
                <a:gd name="T16" fmla="*/ 2147483646 w 61"/>
                <a:gd name="T17" fmla="*/ 2147483646 h 32"/>
                <a:gd name="T18" fmla="*/ 2147483646 w 61"/>
                <a:gd name="T19" fmla="*/ 2147483646 h 32"/>
                <a:gd name="T20" fmla="*/ 2147483646 w 61"/>
                <a:gd name="T21" fmla="*/ 2147483646 h 32"/>
                <a:gd name="T22" fmla="*/ 2147483646 w 61"/>
                <a:gd name="T23" fmla="*/ 2147483646 h 32"/>
                <a:gd name="T24" fmla="*/ 2147483646 w 61"/>
                <a:gd name="T25" fmla="*/ 2147483646 h 32"/>
                <a:gd name="T26" fmla="*/ 2147483646 w 61"/>
                <a:gd name="T27" fmla="*/ 2147483646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2147483646 w 75"/>
                <a:gd name="T1" fmla="*/ 2147483646 h 46"/>
                <a:gd name="T2" fmla="*/ 2147483646 w 75"/>
                <a:gd name="T3" fmla="*/ 2147483646 h 46"/>
                <a:gd name="T4" fmla="*/ 2147483646 w 75"/>
                <a:gd name="T5" fmla="*/ 2147483646 h 46"/>
                <a:gd name="T6" fmla="*/ 2147483646 w 75"/>
                <a:gd name="T7" fmla="*/ 2147483646 h 46"/>
                <a:gd name="T8" fmla="*/ 2147483646 w 75"/>
                <a:gd name="T9" fmla="*/ 2147483646 h 46"/>
                <a:gd name="T10" fmla="*/ 2147483646 w 75"/>
                <a:gd name="T11" fmla="*/ 2147483646 h 46"/>
                <a:gd name="T12" fmla="*/ 2147483646 w 75"/>
                <a:gd name="T13" fmla="*/ 2147483646 h 46"/>
                <a:gd name="T14" fmla="*/ 2147483646 w 75"/>
                <a:gd name="T15" fmla="*/ 2147483646 h 46"/>
                <a:gd name="T16" fmla="*/ 2147483646 w 75"/>
                <a:gd name="T17" fmla="*/ 0 h 46"/>
                <a:gd name="T18" fmla="*/ 2147483646 w 75"/>
                <a:gd name="T19" fmla="*/ 0 h 46"/>
                <a:gd name="T20" fmla="*/ 0 w 75"/>
                <a:gd name="T21" fmla="*/ 2147483646 h 46"/>
                <a:gd name="T22" fmla="*/ 0 w 75"/>
                <a:gd name="T23" fmla="*/ 2147483646 h 46"/>
                <a:gd name="T24" fmla="*/ 2147483646 w 75"/>
                <a:gd name="T25" fmla="*/ 2147483646 h 46"/>
                <a:gd name="T26" fmla="*/ 2147483646 w 75"/>
                <a:gd name="T27" fmla="*/ 2147483646 h 46"/>
                <a:gd name="T28" fmla="*/ 2147483646 w 75"/>
                <a:gd name="T29" fmla="*/ 2147483646 h 46"/>
                <a:gd name="T30" fmla="*/ 2147483646 w 75"/>
                <a:gd name="T31" fmla="*/ 2147483646 h 46"/>
                <a:gd name="T32" fmla="*/ 2147483646 w 75"/>
                <a:gd name="T33" fmla="*/ 2147483646 h 46"/>
                <a:gd name="T34" fmla="*/ 2147483646 w 75"/>
                <a:gd name="T35" fmla="*/ 2147483646 h 46"/>
                <a:gd name="T36" fmla="*/ 2147483646 w 75"/>
                <a:gd name="T37" fmla="*/ 2147483646 h 46"/>
                <a:gd name="T38" fmla="*/ 2147483646 w 75"/>
                <a:gd name="T39" fmla="*/ 2147483646 h 46"/>
                <a:gd name="T40" fmla="*/ 2147483646 w 75"/>
                <a:gd name="T41" fmla="*/ 2147483646 h 46"/>
                <a:gd name="T42" fmla="*/ 2147483646 w 75"/>
                <a:gd name="T43" fmla="*/ 2147483646 h 46"/>
                <a:gd name="T44" fmla="*/ 2147483646 w 75"/>
                <a:gd name="T45" fmla="*/ 2147483646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Object 5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ЕЭК: 2026 жылғы 1 жартыжылдықта бекітілген инвестициялық бағдарламаның орындалуы туралы ақпарат</a:t>
            </a:r>
          </a:p>
        </p:txBody>
      </p:sp>
      <p:graphicFrame>
        <p:nvGraphicFramePr>
          <p:cNvPr id="25604" name="Объект 1"/>
          <p:cNvGraphicFramePr>
            <a:graphicFrameLocks noChangeAspect="1"/>
          </p:cNvGraphicFramePr>
          <p:nvPr/>
        </p:nvGraphicFramePr>
        <p:xfrm>
          <a:off x="317500" y="850900"/>
          <a:ext cx="13408025" cy="812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Лист" r:id="rId6" imgW="12192000" imgH="7321506" progId="Excel.Sheet.12">
                  <p:embed/>
                </p:oleObj>
              </mc:Choice>
              <mc:Fallback>
                <p:oleObj name="Лист" r:id="rId6" imgW="12192000" imgH="7321506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850900"/>
                        <a:ext cx="13408025" cy="812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Object 5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ЕЭК: 2026 жылғы 1 жартыжылдықтағы жылу энергиясын өндіру бойынша бекітілген тарифтік сметаның бап бойынша орындалуы туралы ақпарат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6875" y="793750"/>
          <a:ext cx="11149013" cy="5807075"/>
        </p:xfrm>
        <a:graphic>
          <a:graphicData uri="http://schemas.openxmlformats.org/drawingml/2006/table">
            <a:tbl>
              <a:tblPr/>
              <a:tblGrid>
                <a:gridCol w="345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0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6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Өлш.бірлік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27.11.2025 ж. № 105-НҚ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бұйрығымен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бекітілген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көзделген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Тауарларды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63388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97 065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53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Материалдық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41 000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57 476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                              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Шикізат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328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183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-44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орындалатын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болады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40 672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57 293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көмір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өндіру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құнының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мазут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құнының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Еңбекақы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төлеу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3 059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4 535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48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орындалуы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Соның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жұмысшылардың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2 670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4 152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56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өсім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2026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байланысты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болды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227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274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шығындар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нормативтен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аспайтын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сан мен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заңнама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талаптарына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сәйкес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мөлшерлемелер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негізінде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қалыптасты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болып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табылады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профессор.зейнетақы.жарналар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109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100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01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қаңтарынан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бастап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МКЗЖ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төленбейді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656"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2.3.1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Жұмыс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берушінің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зейнетақы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жарналары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145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әлеуметтік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кодекске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сәйкес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2024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01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қаңтардан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бастап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енгізілді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медициналық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53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109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106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өсім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МӘМС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мөлшерлемесінің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есебінен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жылғы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қаңтардан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бастап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алды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34 240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148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объектілерді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жөндеуден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пайдалануға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беру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4 918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кестесіне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сәйкес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2026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жартыжылдығына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жоспарланған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сатып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рәсімдері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жүргізілуде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Басқа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да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601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669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1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Жерді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70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163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2024-2025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жылдары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жаңа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учаскелерін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учаскелерін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жаңа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шарттарын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жасасумен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үшін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АЕК-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арттыру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есебінен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жыл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бойынша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тарифтік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сметаның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артуы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күтілуде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төлемдері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жиындары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соғына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дейін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сметаның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орындалуы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күтілуде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Объект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Объект 5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ЕЭК: Отчет о постатейном исполнении утвержденной тарифной сметы по производству тепловой энергии за 1 полугодие 2026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" y="1516063"/>
          <a:ext cx="11534775" cy="3711575"/>
        </p:xfrm>
        <a:graphic>
          <a:graphicData uri="http://schemas.openxmlformats.org/drawingml/2006/table">
            <a:tbl>
              <a:tblPr/>
              <a:tblGrid>
                <a:gridCol w="34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7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663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периода, всего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4780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Жалпы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4559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6.1.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қызметкерлердің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1 247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6.2.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6.3.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на обязательное мед. страхование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Үшінші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тарап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ұйымдарының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предоставлению ЭТП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орындалуы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техникалық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сараптамасы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жөніндегі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әлеуетті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жеткізуші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ұсынған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аз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сомаға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ұсынысы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шығындардың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қызметкерлер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санының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артуына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67 757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101 845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кіріс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(РБА*СП)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-53 990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79 0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 </a:t>
                      </a:r>
                    </a:p>
                  </a:txBody>
                  <a:tcPr marL="6735" marR="6735" marT="6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4150" y="1171575"/>
          <a:ext cx="11544300" cy="687388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Өлш.бірл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27.11.2025 ж. № 105-НҚ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бұйрығымен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бекітілген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көзделген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в%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3" y="5227638"/>
          <a:ext cx="11450637" cy="706437"/>
        </p:xfrm>
        <a:graphic>
          <a:graphicData uri="http://schemas.openxmlformats.org/drawingml/2006/table">
            <a:tbl>
              <a:tblPr/>
              <a:tblGrid>
                <a:gridCol w="300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65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предоставляемых услуг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мың.Гкал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6,515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соңына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дейін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сметаның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орындалуы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(без НДС)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1804,81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1804,81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справочно: фактическая себестоимость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3841,03</a:t>
                      </a:r>
                    </a:p>
                  </a:txBody>
                  <a:tcPr marL="6735" marR="6735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Object 5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ЕЭК: Реттелетін қызметтердің сапасы мен сенімділігі көрсеткіштерінің сақталуы және 2026 жылғы 1 жартыжылдықтағы қызмет тиімділігінің көрсеткіштеріне қол жеткізу туралы ақпарат</a:t>
            </a:r>
          </a:p>
        </p:txBody>
      </p:sp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317500" y="1017588"/>
            <a:ext cx="1129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1600">
                <a:solidFill>
                  <a:srgbClr val="000000"/>
                </a:solidFill>
              </a:rPr>
              <a:t>"ЕЭК" АҚ үшін реттелетін қызметтердің сапасы мен сенімділігі көрсеткіштері және қызмет тиімділігінің көрсеткіштері </a:t>
            </a:r>
            <a:r>
              <a:rPr lang="ru-RU" altLang="en-US" sz="1600" b="1">
                <a:solidFill>
                  <a:srgbClr val="000000"/>
                </a:solidFill>
              </a:rPr>
              <a:t>әзірленбеген және бекітілмеген</a:t>
            </a:r>
            <a:r>
              <a:rPr lang="ru-RU" altLang="en-US" sz="1600">
                <a:solidFill>
                  <a:srgbClr val="000000"/>
                </a:solidFill>
              </a:rPr>
              <a:t>.</a:t>
            </a:r>
            <a:endParaRPr lang="ru-RU" altLang="en-US" sz="1600" b="1"/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317500" y="1625600"/>
            <a:ext cx="11293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1600"/>
              <a:t>Көрсеткіштерге қол жеткізуді бағалау 2026 жылдың қорытындысы бойынша бекітілген инвестициялық бағдарламада көзделген іс-шараларды орындау нәтижелері бойынша жүзеге асырылатын болады</a:t>
            </a:r>
          </a:p>
        </p:txBody>
      </p:sp>
      <p:grpSp>
        <p:nvGrpSpPr>
          <p:cNvPr id="28678" name="Group 481"/>
          <p:cNvGrpSpPr>
            <a:grpSpLocks/>
          </p:cNvGrpSpPr>
          <p:nvPr/>
        </p:nvGrpSpPr>
        <p:grpSpPr bwMode="auto">
          <a:xfrm>
            <a:off x="461963" y="939800"/>
            <a:ext cx="369887" cy="369888"/>
            <a:chOff x="-1550988" y="2722564"/>
            <a:chExt cx="369888" cy="369888"/>
          </a:xfrm>
        </p:grpSpPr>
        <p:sp>
          <p:nvSpPr>
            <p:cNvPr id="2874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147483646 w 283"/>
                <a:gd name="T1" fmla="*/ 2147483646 h 283"/>
                <a:gd name="T2" fmla="*/ 2147483646 w 283"/>
                <a:gd name="T3" fmla="*/ 0 h 283"/>
                <a:gd name="T4" fmla="*/ 2147483646 w 283"/>
                <a:gd name="T5" fmla="*/ 2147483646 h 283"/>
                <a:gd name="T6" fmla="*/ 2147483646 w 283"/>
                <a:gd name="T7" fmla="*/ 2147483646 h 283"/>
                <a:gd name="T8" fmla="*/ 2147483646 w 283"/>
                <a:gd name="T9" fmla="*/ 2147483646 h 283"/>
                <a:gd name="T10" fmla="*/ 2147483646 w 283"/>
                <a:gd name="T11" fmla="*/ 2147483646 h 283"/>
                <a:gd name="T12" fmla="*/ 2147483646 w 283"/>
                <a:gd name="T13" fmla="*/ 2147483646 h 283"/>
                <a:gd name="T14" fmla="*/ 2147483646 w 283"/>
                <a:gd name="T15" fmla="*/ 2147483646 h 283"/>
                <a:gd name="T16" fmla="*/ 2147483646 w 283"/>
                <a:gd name="T17" fmla="*/ 2147483646 h 283"/>
                <a:gd name="T18" fmla="*/ 2147483646 w 283"/>
                <a:gd name="T19" fmla="*/ 2147483646 h 283"/>
                <a:gd name="T20" fmla="*/ 2147483646 w 283"/>
                <a:gd name="T21" fmla="*/ 2147483646 h 283"/>
                <a:gd name="T22" fmla="*/ 2147483646 w 283"/>
                <a:gd name="T23" fmla="*/ 2147483646 h 283"/>
                <a:gd name="T24" fmla="*/ 2147483646 w 283"/>
                <a:gd name="T25" fmla="*/ 2147483646 h 283"/>
                <a:gd name="T26" fmla="*/ 2147483646 w 283"/>
                <a:gd name="T27" fmla="*/ 2147483646 h 283"/>
                <a:gd name="T28" fmla="*/ 2147483646 w 283"/>
                <a:gd name="T29" fmla="*/ 2147483646 h 283"/>
                <a:gd name="T30" fmla="*/ 2147483646 w 283"/>
                <a:gd name="T31" fmla="*/ 2147483646 h 283"/>
                <a:gd name="T32" fmla="*/ 2147483646 w 283"/>
                <a:gd name="T33" fmla="*/ 2147483646 h 283"/>
                <a:gd name="T34" fmla="*/ 2147483646 w 283"/>
                <a:gd name="T35" fmla="*/ 2147483646 h 283"/>
                <a:gd name="T36" fmla="*/ 2147483646 w 283"/>
                <a:gd name="T37" fmla="*/ 2147483646 h 283"/>
                <a:gd name="T38" fmla="*/ 0 w 283"/>
                <a:gd name="T39" fmla="*/ 2147483646 h 283"/>
                <a:gd name="T40" fmla="*/ 2147483646 w 283"/>
                <a:gd name="T41" fmla="*/ 2147483646 h 283"/>
                <a:gd name="T42" fmla="*/ 2147483646 w 283"/>
                <a:gd name="T43" fmla="*/ 2147483646 h 283"/>
                <a:gd name="T44" fmla="*/ 2147483646 w 283"/>
                <a:gd name="T45" fmla="*/ 2147483646 h 283"/>
                <a:gd name="T46" fmla="*/ 2147483646 w 283"/>
                <a:gd name="T47" fmla="*/ 2147483646 h 283"/>
                <a:gd name="T48" fmla="*/ 2147483646 w 283"/>
                <a:gd name="T49" fmla="*/ 2147483646 h 283"/>
                <a:gd name="T50" fmla="*/ 2147483646 w 283"/>
                <a:gd name="T51" fmla="*/ 2147483646 h 283"/>
                <a:gd name="T52" fmla="*/ 2147483646 w 283"/>
                <a:gd name="T53" fmla="*/ 2147483646 h 283"/>
                <a:gd name="T54" fmla="*/ 2147483646 w 283"/>
                <a:gd name="T55" fmla="*/ 2147483646 h 283"/>
                <a:gd name="T56" fmla="*/ 2147483646 w 283"/>
                <a:gd name="T57" fmla="*/ 2147483646 h 283"/>
                <a:gd name="T58" fmla="*/ 2147483646 w 283"/>
                <a:gd name="T59" fmla="*/ 2147483646 h 283"/>
                <a:gd name="T60" fmla="*/ 2147483646 w 283"/>
                <a:gd name="T61" fmla="*/ 2147483646 h 283"/>
                <a:gd name="T62" fmla="*/ 2147483646 w 283"/>
                <a:gd name="T63" fmla="*/ 2147483646 h 283"/>
                <a:gd name="T64" fmla="*/ 2147483646 w 283"/>
                <a:gd name="T65" fmla="*/ 2147483646 h 283"/>
                <a:gd name="T66" fmla="*/ 2147483646 w 283"/>
                <a:gd name="T67" fmla="*/ 2147483646 h 283"/>
                <a:gd name="T68" fmla="*/ 2147483646 w 283"/>
                <a:gd name="T69" fmla="*/ 2147483646 h 283"/>
                <a:gd name="T70" fmla="*/ 2147483646 w 283"/>
                <a:gd name="T71" fmla="*/ 2147483646 h 283"/>
                <a:gd name="T72" fmla="*/ 2147483646 w 283"/>
                <a:gd name="T73" fmla="*/ 2147483646 h 283"/>
                <a:gd name="T74" fmla="*/ 2147483646 w 283"/>
                <a:gd name="T75" fmla="*/ 2147483646 h 283"/>
                <a:gd name="T76" fmla="*/ 2147483646 w 283"/>
                <a:gd name="T77" fmla="*/ 2147483646 h 283"/>
                <a:gd name="T78" fmla="*/ 2147483646 w 283"/>
                <a:gd name="T79" fmla="*/ 2147483646 h 283"/>
                <a:gd name="T80" fmla="*/ 2147483646 w 283"/>
                <a:gd name="T81" fmla="*/ 2147483646 h 283"/>
                <a:gd name="T82" fmla="*/ 2147483646 w 283"/>
                <a:gd name="T83" fmla="*/ 2147483646 h 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2147483646 w 61"/>
                <a:gd name="T1" fmla="*/ 2147483646 h 32"/>
                <a:gd name="T2" fmla="*/ 2147483646 w 61"/>
                <a:gd name="T3" fmla="*/ 2147483646 h 32"/>
                <a:gd name="T4" fmla="*/ 2147483646 w 61"/>
                <a:gd name="T5" fmla="*/ 2147483646 h 32"/>
                <a:gd name="T6" fmla="*/ 2147483646 w 61"/>
                <a:gd name="T7" fmla="*/ 2147483646 h 32"/>
                <a:gd name="T8" fmla="*/ 2147483646 w 61"/>
                <a:gd name="T9" fmla="*/ 0 h 32"/>
                <a:gd name="T10" fmla="*/ 2147483646 w 61"/>
                <a:gd name="T11" fmla="*/ 0 h 32"/>
                <a:gd name="T12" fmla="*/ 0 w 61"/>
                <a:gd name="T13" fmla="*/ 2147483646 h 32"/>
                <a:gd name="T14" fmla="*/ 0 w 61"/>
                <a:gd name="T15" fmla="*/ 2147483646 h 32"/>
                <a:gd name="T16" fmla="*/ 2147483646 w 61"/>
                <a:gd name="T17" fmla="*/ 2147483646 h 32"/>
                <a:gd name="T18" fmla="*/ 2147483646 w 61"/>
                <a:gd name="T19" fmla="*/ 2147483646 h 32"/>
                <a:gd name="T20" fmla="*/ 2147483646 w 61"/>
                <a:gd name="T21" fmla="*/ 2147483646 h 32"/>
                <a:gd name="T22" fmla="*/ 2147483646 w 61"/>
                <a:gd name="T23" fmla="*/ 2147483646 h 32"/>
                <a:gd name="T24" fmla="*/ 2147483646 w 61"/>
                <a:gd name="T25" fmla="*/ 2147483646 h 32"/>
                <a:gd name="T26" fmla="*/ 2147483646 w 61"/>
                <a:gd name="T27" fmla="*/ 2147483646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2147483646 w 75"/>
                <a:gd name="T1" fmla="*/ 2147483646 h 46"/>
                <a:gd name="T2" fmla="*/ 2147483646 w 75"/>
                <a:gd name="T3" fmla="*/ 2147483646 h 46"/>
                <a:gd name="T4" fmla="*/ 2147483646 w 75"/>
                <a:gd name="T5" fmla="*/ 2147483646 h 46"/>
                <a:gd name="T6" fmla="*/ 2147483646 w 75"/>
                <a:gd name="T7" fmla="*/ 2147483646 h 46"/>
                <a:gd name="T8" fmla="*/ 2147483646 w 75"/>
                <a:gd name="T9" fmla="*/ 2147483646 h 46"/>
                <a:gd name="T10" fmla="*/ 2147483646 w 75"/>
                <a:gd name="T11" fmla="*/ 2147483646 h 46"/>
                <a:gd name="T12" fmla="*/ 2147483646 w 75"/>
                <a:gd name="T13" fmla="*/ 2147483646 h 46"/>
                <a:gd name="T14" fmla="*/ 2147483646 w 75"/>
                <a:gd name="T15" fmla="*/ 2147483646 h 46"/>
                <a:gd name="T16" fmla="*/ 2147483646 w 75"/>
                <a:gd name="T17" fmla="*/ 0 h 46"/>
                <a:gd name="T18" fmla="*/ 2147483646 w 75"/>
                <a:gd name="T19" fmla="*/ 0 h 46"/>
                <a:gd name="T20" fmla="*/ 0 w 75"/>
                <a:gd name="T21" fmla="*/ 2147483646 h 46"/>
                <a:gd name="T22" fmla="*/ 0 w 75"/>
                <a:gd name="T23" fmla="*/ 2147483646 h 46"/>
                <a:gd name="T24" fmla="*/ 2147483646 w 75"/>
                <a:gd name="T25" fmla="*/ 2147483646 h 46"/>
                <a:gd name="T26" fmla="*/ 2147483646 w 75"/>
                <a:gd name="T27" fmla="*/ 2147483646 h 46"/>
                <a:gd name="T28" fmla="*/ 2147483646 w 75"/>
                <a:gd name="T29" fmla="*/ 2147483646 h 46"/>
                <a:gd name="T30" fmla="*/ 2147483646 w 75"/>
                <a:gd name="T31" fmla="*/ 2147483646 h 46"/>
                <a:gd name="T32" fmla="*/ 2147483646 w 75"/>
                <a:gd name="T33" fmla="*/ 2147483646 h 46"/>
                <a:gd name="T34" fmla="*/ 2147483646 w 75"/>
                <a:gd name="T35" fmla="*/ 2147483646 h 46"/>
                <a:gd name="T36" fmla="*/ 2147483646 w 75"/>
                <a:gd name="T37" fmla="*/ 2147483646 h 46"/>
                <a:gd name="T38" fmla="*/ 2147483646 w 75"/>
                <a:gd name="T39" fmla="*/ 2147483646 h 46"/>
                <a:gd name="T40" fmla="*/ 2147483646 w 75"/>
                <a:gd name="T41" fmla="*/ 2147483646 h 46"/>
                <a:gd name="T42" fmla="*/ 2147483646 w 75"/>
                <a:gd name="T43" fmla="*/ 2147483646 h 46"/>
                <a:gd name="T44" fmla="*/ 2147483646 w 75"/>
                <a:gd name="T45" fmla="*/ 2147483646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0200" y="4094163"/>
          <a:ext cx="11280775" cy="1868487"/>
        </p:xfrm>
        <a:graphic>
          <a:graphicData uri="http://schemas.openxmlformats.org/drawingml/2006/table">
            <a:tbl>
              <a:tblPr/>
              <a:tblGrid>
                <a:gridCol w="28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9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8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2025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жартыжылдығының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фактісі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dirty="0" err="1" smtClean="0">
                          <a:effectLst/>
                        </a:rPr>
                        <a:t>Тиімділік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көрсеткіштеріне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қол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жеткізуді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бағалау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жеткізбеу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тозуын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err="1" smtClean="0"/>
                        <a:t>Көрсеткішке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қол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жеткізуді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бағалау</a:t>
                      </a:r>
                      <a:r>
                        <a:rPr lang="ru-RU" sz="900" dirty="0" smtClean="0"/>
                        <a:t> 2026 </a:t>
                      </a:r>
                      <a:r>
                        <a:rPr lang="ru-RU" sz="900" dirty="0" err="1" smtClean="0"/>
                        <a:t>жылдың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қорытындысы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бойынша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бекітілген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инвестициялық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бағдарламада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көзделген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іс-шараларды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орындау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нәтижелері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бойынша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жүзеге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асырылатын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болады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602" marR="8602" marT="8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/>
          </p:cNvPr>
          <p:cNvGraphicFramePr>
            <a:graphicFrameLocks noGrp="1"/>
          </p:cNvGraphicFramePr>
          <p:nvPr/>
        </p:nvGraphicFramePr>
        <p:xfrm>
          <a:off x="330200" y="2236788"/>
          <a:ext cx="11295063" cy="1733550"/>
        </p:xfrm>
        <a:graphic>
          <a:graphicData uri="http://schemas.openxmlformats.org/drawingml/2006/table">
            <a:tbl>
              <a:tblPr/>
              <a:tblGrid>
                <a:gridCol w="25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3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8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5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2025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жартыжылдығының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фактісі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көрсеткіштерінің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сақталуын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сапаны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сақтамаудың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тозуын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Көрсеткіштің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сақталуын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бағалау</a:t>
                      </a:r>
                      <a:r>
                        <a:rPr lang="ru-RU" sz="1000" dirty="0" smtClean="0"/>
                        <a:t> 2026 </a:t>
                      </a:r>
                      <a:r>
                        <a:rPr lang="ru-RU" sz="1000" dirty="0" err="1" smtClean="0"/>
                        <a:t>жылдың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қорытындысы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бойынша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бекітілген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инвестициялық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бағдарламада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көзделген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іс-шараларды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орындау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нәтижелері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бойынша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жүзеге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асырылады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601" marR="8601" marT="8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Слайд think-cell" r:id="rId16" imgW="360" imgH="360" progId="TCLayout.ActiveDocument.1">
                  <p:embed/>
                </p:oleObj>
              </mc:Choice>
              <mc:Fallback>
                <p:oleObj name="Слайд think-cell" r:id="rId16" imgW="360" imgH="360" progId="TCLayout.ActiveDocument.1">
                  <p:embed/>
                  <p:pic>
                    <p:nvPicPr>
                      <p:cNvPr id="0" name="Object 5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ЕЭК: 2026 жылғы 1 жартыжылдықтағы жылу энергиясын өндіру бойынша көрсетілген қызметтердің негізгі қаржы-экономикалық көрсеткіштері және көлемі туралы ақпарат</a:t>
            </a:r>
          </a:p>
        </p:txBody>
      </p:sp>
      <p:sp>
        <p:nvSpPr>
          <p:cNvPr id="31" name="Freeform 140"/>
          <p:cNvSpPr/>
          <p:nvPr/>
        </p:nvSpPr>
        <p:spPr>
          <a:xfrm>
            <a:off x="341313" y="1450975"/>
            <a:ext cx="547528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defTabSz="58317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ru-RU" sz="1200" dirty="0" err="1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29701" name="Chart 3"/>
          <p:cNvGraphicFramePr>
            <a:graphicFrameLocks/>
          </p:cNvGraphicFramePr>
          <p:nvPr/>
        </p:nvGraphicFramePr>
        <p:xfrm>
          <a:off x="2090738" y="2292350"/>
          <a:ext cx="390525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Диаграмма" r:id="rId18" imgW="3913971" imgH="1548518" progId="Excel.Chart.8">
                  <p:embed/>
                </p:oleObj>
              </mc:Choice>
              <mc:Fallback>
                <p:oleObj name="Диаграмма" r:id="rId18" imgW="3913971" imgH="1548518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2292350"/>
                        <a:ext cx="390525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Chart 3"/>
          <p:cNvGraphicFramePr>
            <a:graphicFrameLocks/>
          </p:cNvGraphicFramePr>
          <p:nvPr/>
        </p:nvGraphicFramePr>
        <p:xfrm>
          <a:off x="2038350" y="1444625"/>
          <a:ext cx="22685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Диаграмма" r:id="rId20" imgW="2274005" imgH="975445" progId="Excel.Chart.8">
                  <p:embed/>
                </p:oleObj>
              </mc:Choice>
              <mc:Fallback>
                <p:oleObj name="Диаграмма" r:id="rId20" imgW="2274005" imgH="97544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444625"/>
                        <a:ext cx="22685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Box 38"/>
          <p:cNvSpPr txBox="1">
            <a:spLocks noChangeArrowheads="1"/>
          </p:cNvSpPr>
          <p:nvPr/>
        </p:nvSpPr>
        <p:spPr bwMode="auto">
          <a:xfrm>
            <a:off x="468313" y="1787525"/>
            <a:ext cx="152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/>
              <a:t>Көрсетілетін қызметтер көлемі, мың Гкал</a:t>
            </a:r>
          </a:p>
        </p:txBody>
      </p:sp>
      <p:sp>
        <p:nvSpPr>
          <p:cNvPr id="29704" name="TextBox 39"/>
          <p:cNvSpPr txBox="1">
            <a:spLocks noChangeArrowheads="1"/>
          </p:cNvSpPr>
          <p:nvPr/>
        </p:nvSpPr>
        <p:spPr bwMode="auto">
          <a:xfrm>
            <a:off x="481013" y="2713038"/>
            <a:ext cx="16684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/>
              <a:t>табыс, млн. теңге</a:t>
            </a:r>
          </a:p>
        </p:txBody>
      </p:sp>
      <p:sp>
        <p:nvSpPr>
          <p:cNvPr id="29705" name="TextBox 40"/>
          <p:cNvSpPr txBox="1">
            <a:spLocks noChangeArrowheads="1"/>
          </p:cNvSpPr>
          <p:nvPr/>
        </p:nvSpPr>
        <p:spPr bwMode="auto">
          <a:xfrm>
            <a:off x="481013" y="3268663"/>
            <a:ext cx="177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/>
              <a:t>Шығындар, млн. теңге</a:t>
            </a:r>
          </a:p>
        </p:txBody>
      </p:sp>
      <p:sp>
        <p:nvSpPr>
          <p:cNvPr id="29706" name="TextBox 41"/>
          <p:cNvSpPr txBox="1">
            <a:spLocks noChangeArrowheads="1"/>
          </p:cNvSpPr>
          <p:nvPr/>
        </p:nvSpPr>
        <p:spPr bwMode="auto">
          <a:xfrm>
            <a:off x="468313" y="4606925"/>
            <a:ext cx="150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/>
              <a:t>Құны, теңге/Гкал</a:t>
            </a:r>
          </a:p>
        </p:txBody>
      </p:sp>
      <p:sp>
        <p:nvSpPr>
          <p:cNvPr id="29707" name="TextBox 42"/>
          <p:cNvSpPr txBox="1">
            <a:spLocks noChangeArrowheads="1"/>
          </p:cNvSpPr>
          <p:nvPr/>
        </p:nvSpPr>
        <p:spPr bwMode="auto">
          <a:xfrm>
            <a:off x="455613" y="3941763"/>
            <a:ext cx="1528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/>
              <a:t>Залал, млн. теңге</a:t>
            </a:r>
          </a:p>
        </p:txBody>
      </p:sp>
      <p:sp>
        <p:nvSpPr>
          <p:cNvPr id="29708" name="TextBox 44"/>
          <p:cNvSpPr txBox="1">
            <a:spLocks noChangeArrowheads="1"/>
          </p:cNvSpPr>
          <p:nvPr/>
        </p:nvSpPr>
        <p:spPr bwMode="auto">
          <a:xfrm>
            <a:off x="481013" y="5356225"/>
            <a:ext cx="1522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/>
              <a:t>Тариф, теңге/ Гкал</a:t>
            </a:r>
          </a:p>
        </p:txBody>
      </p:sp>
      <p:graphicFrame>
        <p:nvGraphicFramePr>
          <p:cNvPr id="29709" name="Chart 3"/>
          <p:cNvGraphicFramePr>
            <a:graphicFrameLocks/>
          </p:cNvGraphicFramePr>
          <p:nvPr/>
        </p:nvGraphicFramePr>
        <p:xfrm>
          <a:off x="1603375" y="4233863"/>
          <a:ext cx="30622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Диаграмма" r:id="rId22" imgW="3066554" imgH="1005927" progId="Excel.Chart.8">
                  <p:embed/>
                </p:oleObj>
              </mc:Choice>
              <mc:Fallback>
                <p:oleObj name="Диаграмма" r:id="rId22" imgW="3066554" imgH="1005927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4233863"/>
                        <a:ext cx="30622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8" y="5964238"/>
            <a:ext cx="12192001" cy="56515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тарифтер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шығындарын</a:t>
            </a:r>
            <a:r>
              <a:rPr lang="ru-RU" dirty="0"/>
              <a:t> </a:t>
            </a:r>
            <a:r>
              <a:rPr lang="ru-RU" dirty="0" err="1"/>
              <a:t>өтемейді</a:t>
            </a:r>
            <a:r>
              <a:rPr lang="ru-RU" dirty="0"/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9711" name="Chart 3"/>
          <p:cNvGraphicFramePr>
            <a:graphicFrameLocks/>
          </p:cNvGraphicFramePr>
          <p:nvPr/>
        </p:nvGraphicFramePr>
        <p:xfrm>
          <a:off x="1314450" y="4927600"/>
          <a:ext cx="30622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Диаграмма" r:id="rId24" imgW="3066554" imgH="987638" progId="Excel.Chart.8">
                  <p:embed/>
                </p:oleObj>
              </mc:Choice>
              <mc:Fallback>
                <p:oleObj name="Диаграмма" r:id="rId24" imgW="3066554" imgH="987638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927600"/>
                        <a:ext cx="30622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TextBox 34"/>
          <p:cNvSpPr txBox="1">
            <a:spLocks noChangeArrowheads="1"/>
          </p:cNvSpPr>
          <p:nvPr/>
        </p:nvSpPr>
        <p:spPr bwMode="auto">
          <a:xfrm>
            <a:off x="711200" y="1069975"/>
            <a:ext cx="4765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chemeClr val="accent1"/>
                </a:solidFill>
              </a:rPr>
              <a:t>Негізгі қаржылық-экономикалық көрсеткіштер</a:t>
            </a:r>
          </a:p>
        </p:txBody>
      </p:sp>
      <p:sp>
        <p:nvSpPr>
          <p:cNvPr id="29713" name="TextBox 35"/>
          <p:cNvSpPr txBox="1">
            <a:spLocks noChangeArrowheads="1"/>
          </p:cNvSpPr>
          <p:nvPr/>
        </p:nvSpPr>
        <p:spPr bwMode="auto">
          <a:xfrm>
            <a:off x="6802438" y="1090613"/>
            <a:ext cx="5191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chemeClr val="accent1"/>
                </a:solidFill>
              </a:rPr>
              <a:t>Көрсетілетін реттеліп көрсетілетін қызметтердің көлемі</a:t>
            </a: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500" y="1343025"/>
            <a:ext cx="5472113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9688" y="1343025"/>
            <a:ext cx="5470525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29718" name="Chart 3"/>
          <p:cNvGraphicFramePr>
            <a:graphicFrameLocks/>
          </p:cNvGraphicFramePr>
          <p:nvPr/>
        </p:nvGraphicFramePr>
        <p:xfrm>
          <a:off x="2090738" y="3548063"/>
          <a:ext cx="18573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Диаграмма" r:id="rId26" imgW="1865538" imgH="1042506" progId="Excel.Chart.8">
                  <p:embed/>
                </p:oleObj>
              </mc:Choice>
              <mc:Fallback>
                <p:oleObj name="Диаграмма" r:id="rId26" imgW="1865538" imgH="1042506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548063"/>
                        <a:ext cx="18573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TextBox 87"/>
          <p:cNvSpPr txBox="1">
            <a:spLocks noChangeArrowheads="1"/>
          </p:cNvSpPr>
          <p:nvPr/>
        </p:nvSpPr>
        <p:spPr bwMode="auto">
          <a:xfrm>
            <a:off x="6400800" y="1465263"/>
            <a:ext cx="5459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/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altLang="en-US" sz="1200"/>
              <a:t>2026 жылдың 1 жартыжылдығында көрсетілген қызметтер көлемі 26 515 Гкал</a:t>
            </a:r>
          </a:p>
        </p:txBody>
      </p:sp>
      <p:graphicFrame>
        <p:nvGraphicFramePr>
          <p:cNvPr id="29720" name="Chart 3"/>
          <p:cNvGraphicFramePr>
            <a:graphicFrameLocks/>
          </p:cNvGraphicFramePr>
          <p:nvPr/>
        </p:nvGraphicFramePr>
        <p:xfrm>
          <a:off x="7570788" y="2192338"/>
          <a:ext cx="2940050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Диаграмма" r:id="rId28" imgW="2950720" imgH="3011685" progId="Excel.Chart.8">
                  <p:embed/>
                </p:oleObj>
              </mc:Choice>
              <mc:Fallback>
                <p:oleObj name="Диаграмма" r:id="rId28" imgW="2950720" imgH="301168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788" y="2192338"/>
                        <a:ext cx="2940050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/>
          </p:cNvPr>
          <p:cNvSpPr/>
          <p:nvPr>
            <p:custDataLst>
              <p:tags r:id="rId3"/>
            </p:custDataLst>
          </p:nvPr>
        </p:nvSpPr>
        <p:spPr bwMode="auto">
          <a:xfrm>
            <a:off x="10382250" y="4025900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fontAlgn="auto" hangingPunct="1">
              <a:defRPr/>
            </a:pPr>
            <a:fld id="{6367E45E-A924-4ADC-9DA7-6770193A8D55}" type="datetime'КГ''''П &quot;ТЕ''''''П''''''Л''ОСЕР''''ВИ''С'''''' - ''А''к''с''у'">
              <a:rPr lang="ru-RU" altLang="en-US" sz="900">
                <a:solidFill>
                  <a:schemeClr val="tx1"/>
                </a:solidFill>
              </a:rPr>
              <a:pPr eaLnBrk="1" fontAlgn="auto" hangingPunct="1">
                <a:defRPr/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/>
          </p:cNvPr>
          <p:cNvSpPr/>
          <p:nvPr>
            <p:custDataLst>
              <p:tags r:id="rId4"/>
            </p:custDataLst>
          </p:nvPr>
        </p:nvSpPr>
        <p:spPr bwMode="auto">
          <a:xfrm>
            <a:off x="7004050" y="4659313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eaLnBrk="1" fontAlgn="auto" hangingPunct="1">
              <a:defRPr/>
            </a:pPr>
            <a:fld id="{9C7D43E6-CD1D-47CB-A92A-20506678790D}" type="datetime'ТОО'' ''&quot;''''ГРЭС''С''''''''''Т''''''Р''О''Й&quot;'''''''''''''">
              <a:rPr lang="ru-RU" altLang="en-US" sz="900">
                <a:solidFill>
                  <a:schemeClr val="tx1"/>
                </a:solidFill>
              </a:rPr>
              <a:pPr algn="r" eaLnBrk="1" fontAlgn="auto" hangingPunct="1">
                <a:defRPr/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/>
          </p:cNvPr>
          <p:cNvSpPr/>
          <p:nvPr>
            <p:custDataLst>
              <p:tags r:id="rId5"/>
            </p:custDataLst>
          </p:nvPr>
        </p:nvSpPr>
        <p:spPr bwMode="auto">
          <a:xfrm>
            <a:off x="7188200" y="4308475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eaLnBrk="1" fontAlgn="auto" hangingPunct="1">
              <a:defRPr/>
            </a:pPr>
            <a:fld id="{139151B5-91F9-4FA4-B0E7-E1E6242EFE61}" type="datetime''' ''''АО'''''''''''' ''''''''''&quot;П''''РЭК''&quot;'">
              <a:rPr lang="ru-RU" altLang="en-US" sz="900">
                <a:solidFill>
                  <a:schemeClr val="tx1"/>
                </a:solidFill>
              </a:rPr>
              <a:pPr algn="r" eaLnBrk="1" fontAlgn="auto" hangingPunct="1">
                <a:defRPr/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/>
          </p:cNvPr>
          <p:cNvSpPr/>
          <p:nvPr>
            <p:custDataLst>
              <p:tags r:id="rId6"/>
            </p:custDataLst>
          </p:nvPr>
        </p:nvSpPr>
        <p:spPr bwMode="auto">
          <a:xfrm>
            <a:off x="6589713" y="3070225"/>
            <a:ext cx="1112837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eaLnBrk="1" fontAlgn="auto" hangingPunct="1">
              <a:defRPr/>
            </a:pPr>
            <a:fld id="{FB225203-783C-4D2C-AE89-3C664BB145CD}" type="datetime''' ''Т''''''ОО &quot;ТЕ''ПЛИЧ''''НЫ''Й'' ''&#10;КОМПЛЕК''''С А''КСУ&quot;'''">
              <a:rPr lang="ru-RU" altLang="en-US" sz="900">
                <a:solidFill>
                  <a:schemeClr val="tx1"/>
                </a:solidFill>
              </a:rPr>
              <a:pPr algn="r" eaLnBrk="1" fontAlgn="auto" hangingPunct="1">
                <a:defRPr/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/>
          </p:cNvPr>
          <p:cNvSpPr/>
          <p:nvPr>
            <p:custDataLst>
              <p:tags r:id="rId7"/>
            </p:custDataLst>
          </p:nvPr>
        </p:nvSpPr>
        <p:spPr bwMode="auto">
          <a:xfrm>
            <a:off x="7329488" y="2230438"/>
            <a:ext cx="14065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eaLnBrk="1" fontAlgn="auto" hangingPunct="1">
              <a:defRPr/>
            </a:pPr>
            <a:fld id="{F6191257-F929-4DB0-B374-4DAF5BFFECD9}" type="datetime'Т''''''О''О &quot;ГИ''''''''Д''''Р''ОС''Е''''РВИ''''''С''-РК''&quot;'''">
              <a:rPr lang="ru-RU" altLang="en-US" sz="900">
                <a:solidFill>
                  <a:schemeClr val="tx1"/>
                </a:solidFill>
              </a:rPr>
              <a:pPr algn="r" eaLnBrk="1" fontAlgn="auto" hangingPunct="1">
                <a:defRPr/>
              </a:pPr>
              <a:t>ТОО "ГИДРОСЕРВИС-РК"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/>
          </p:cNvPr>
          <p:cNvSpPr/>
          <p:nvPr>
            <p:custDataLst>
              <p:tags r:id="rId8"/>
            </p:custDataLst>
          </p:nvPr>
        </p:nvSpPr>
        <p:spPr bwMode="auto">
          <a:xfrm>
            <a:off x="8786813" y="2195513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fontAlgn="auto" hangingPunct="1">
              <a:defRPr/>
            </a:pPr>
            <a:fld id="{5D50DEFD-20E3-4348-B633-61A8B961099B}" type="datetime' ''''Т''О''О ''&quot;''''''''LAVA''''''''''''''''''G''''G''I''O&quot;'">
              <a:rPr lang="ru-RU" altLang="en-US" sz="900">
                <a:solidFill>
                  <a:schemeClr val="tx1"/>
                </a:solidFill>
              </a:rPr>
              <a:pPr eaLnBrk="1" fontAlgn="auto" hangingPunct="1">
                <a:defRPr/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/>
          </p:cNvPr>
          <p:cNvSpPr/>
          <p:nvPr>
            <p:custDataLst>
              <p:tags r:id="rId9"/>
            </p:custDataLst>
          </p:nvPr>
        </p:nvSpPr>
        <p:spPr bwMode="gray">
          <a:xfrm>
            <a:off x="8896350" y="2376488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fld id="{764FF480-7598-4CC9-9283-A322FB813E4E}" type="datetime'''''''6''''''''''''''''''''''''''''''0'">
              <a:rPr lang="ru-RU" altLang="en-US" sz="900">
                <a:solidFill>
                  <a:schemeClr val="tx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60</a:t>
            </a:fld>
            <a:r>
              <a:rPr lang="ru-RU" altLang="en-US" sz="900" dirty="0">
                <a:solidFill>
                  <a:schemeClr val="tx1"/>
                </a:solidFill>
              </a:rPr>
              <a:t/>
            </a:r>
            <a:br>
              <a:rPr lang="ru-RU" altLang="en-US" sz="900" dirty="0">
                <a:solidFill>
                  <a:schemeClr val="tx1"/>
                </a:solidFill>
              </a:rPr>
            </a:br>
            <a:r>
              <a:rPr lang="ru-RU" altLang="en-US" sz="900" dirty="0">
                <a:solidFill>
                  <a:schemeClr val="tx1"/>
                </a:solidFill>
              </a:rPr>
              <a:t>(</a:t>
            </a:r>
            <a:fld id="{DE414571-B922-4A2D-B49B-17DD1E6642DF}" type="datetime'''''''''''''''''''''''''''''''''''0''''''''''%'''">
              <a:rPr lang="ru-RU" altLang="en-US" sz="900">
                <a:solidFill>
                  <a:schemeClr val="tx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0%</a:t>
            </a:fld>
            <a:r>
              <a:rPr lang="ru-RU" altLang="en-US" sz="900" dirty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/>
          </p:cNvPr>
          <p:cNvSpPr/>
          <p:nvPr>
            <p:custDataLst>
              <p:tags r:id="rId10"/>
            </p:custDataLst>
          </p:nvPr>
        </p:nvSpPr>
        <p:spPr bwMode="gray">
          <a:xfrm>
            <a:off x="9926638" y="3879850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fld id="{6E63E455-0424-439D-B2F7-2F43323927AE}" type="datetime'''15'''''''''''''''' ''''''6''''''''''''''2''''''3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15 623</a:t>
            </a:fld>
            <a:r>
              <a:rPr lang="ru-RU" altLang="en-US" sz="900" dirty="0">
                <a:solidFill>
                  <a:schemeClr val="bg1"/>
                </a:solidFill>
              </a:rPr>
              <a:t/>
            </a:r>
            <a:br>
              <a:rPr lang="ru-RU" altLang="en-US" sz="900" dirty="0">
                <a:solidFill>
                  <a:schemeClr val="bg1"/>
                </a:solidFill>
              </a:rPr>
            </a:br>
            <a:r>
              <a:rPr lang="ru-RU" altLang="en-US" sz="900" dirty="0">
                <a:solidFill>
                  <a:schemeClr val="bg1"/>
                </a:solidFill>
              </a:rPr>
              <a:t>(</a:t>
            </a:r>
            <a:fld id="{6837080E-E4D1-4376-8F58-6EC0E50F3B4D}" type="datetime'''''''''''''''''''''59''''''''''''''''%''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59%</a:t>
            </a:fld>
            <a:r>
              <a:rPr lang="ru-RU" altLang="en-US" sz="900" dirty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/>
          </p:cNvPr>
          <p:cNvSpPr/>
          <p:nvPr>
            <p:custDataLst>
              <p:tags r:id="rId11"/>
            </p:custDataLst>
          </p:nvPr>
        </p:nvSpPr>
        <p:spPr bwMode="gray">
          <a:xfrm>
            <a:off x="8080375" y="437515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fld id="{0B6DABC0-CCBC-4900-86E5-E07DB976BC69}" type="datetime'''''1'''''''' ''8''81''''''''''''''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1 881</a:t>
            </a:fld>
            <a:r>
              <a:rPr lang="ru-RU" altLang="en-US" sz="900" dirty="0">
                <a:solidFill>
                  <a:schemeClr val="bg1"/>
                </a:solidFill>
              </a:rPr>
              <a:t/>
            </a:r>
            <a:br>
              <a:rPr lang="ru-RU" altLang="en-US" sz="900" dirty="0">
                <a:solidFill>
                  <a:schemeClr val="bg1"/>
                </a:solidFill>
              </a:rPr>
            </a:br>
            <a:r>
              <a:rPr lang="ru-RU" altLang="en-US" sz="900" dirty="0">
                <a:solidFill>
                  <a:schemeClr val="bg1"/>
                </a:solidFill>
              </a:rPr>
              <a:t>(</a:t>
            </a:r>
            <a:fld id="{2D13FC2F-D7AE-4900-8441-E12206E049F9}" type="datetime'''''''''''''''''''''7''''''''''''''''''''''''''''''%''''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7%</a:t>
            </a:fld>
            <a:r>
              <a:rPr lang="ru-RU" altLang="en-US" sz="900" dirty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/>
          </p:cNvPr>
          <p:cNvSpPr/>
          <p:nvPr>
            <p:custDataLst>
              <p:tags r:id="rId12"/>
            </p:custDataLst>
          </p:nvPr>
        </p:nvSpPr>
        <p:spPr bwMode="gray">
          <a:xfrm>
            <a:off x="7881938" y="4114800"/>
            <a:ext cx="273050" cy="247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fld id="{8490856A-5FAD-4F95-8C89-BC07A97E7312}" type="datetime'6''''''''''''''''''''3''''''''''''''''''''''''''6'''">
              <a:rPr lang="ru-RU" altLang="en-US" sz="900">
                <a:solidFill>
                  <a:schemeClr val="tx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636</a:t>
            </a:fld>
            <a:r>
              <a:rPr lang="ru-RU" altLang="en-US" sz="900" dirty="0">
                <a:solidFill>
                  <a:schemeClr val="tx1"/>
                </a:solidFill>
              </a:rPr>
              <a:t/>
            </a:r>
            <a:br>
              <a:rPr lang="ru-RU" altLang="en-US" sz="900" dirty="0">
                <a:solidFill>
                  <a:schemeClr val="tx1"/>
                </a:solidFill>
              </a:rPr>
            </a:br>
            <a:r>
              <a:rPr lang="ru-RU" altLang="en-US" sz="900" dirty="0">
                <a:solidFill>
                  <a:schemeClr val="tx1"/>
                </a:solidFill>
              </a:rPr>
              <a:t>(</a:t>
            </a:r>
            <a:fld id="{F5791700-7456-4E20-80FE-56F9474D48DE}" type="datetime'2''''''''''''%'''''''''''''''">
              <a:rPr lang="ru-RU" altLang="en-US" sz="900">
                <a:solidFill>
                  <a:schemeClr val="tx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2%</a:t>
            </a:fld>
            <a:r>
              <a:rPr lang="ru-RU" altLang="en-US" sz="900" dirty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/>
          </p:cNvPr>
          <p:cNvSpPr/>
          <p:nvPr>
            <p:custDataLst>
              <p:tags r:id="rId13"/>
            </p:custDataLst>
          </p:nvPr>
        </p:nvSpPr>
        <p:spPr bwMode="gray">
          <a:xfrm>
            <a:off x="7793038" y="3208338"/>
            <a:ext cx="33655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fld id="{2BDC9200-805B-4EE5-9842-3506182CBDA9}" type="datetime'''''''''''''''''''6'' ''''''2''''''''''''''''''''''''''27''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6 227</a:t>
            </a:fld>
            <a:r>
              <a:rPr lang="ru-RU" altLang="en-US" sz="900" dirty="0">
                <a:solidFill>
                  <a:schemeClr val="bg1"/>
                </a:solidFill>
              </a:rPr>
              <a:t/>
            </a:r>
            <a:br>
              <a:rPr lang="ru-RU" altLang="en-US" sz="900" dirty="0">
                <a:solidFill>
                  <a:schemeClr val="bg1"/>
                </a:solidFill>
              </a:rPr>
            </a:br>
            <a:r>
              <a:rPr lang="ru-RU" altLang="en-US" sz="900" dirty="0">
                <a:solidFill>
                  <a:schemeClr val="bg1"/>
                </a:solidFill>
              </a:rPr>
              <a:t>(</a:t>
            </a:r>
            <a:fld id="{5F4EE982-5ABA-46E3-A477-816147F06253}" type="datetime'''''''''''''''''23''''''''%''''''''''''''''''''''''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23%</a:t>
            </a:fld>
            <a:r>
              <a:rPr lang="ru-RU" altLang="en-US" sz="900" dirty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/>
          </p:cNvPr>
          <p:cNvSpPr/>
          <p:nvPr>
            <p:custDataLst>
              <p:tags r:id="rId14"/>
            </p:custDataLst>
          </p:nvPr>
        </p:nvSpPr>
        <p:spPr bwMode="gray">
          <a:xfrm>
            <a:off x="8580438" y="2446338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fld id="{36B4A8A8-FED6-4982-97F3-15F70FE0EF50}" type="datetime'''''''2 ''08''''8''''''''''''''''''''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2 088</a:t>
            </a:fld>
            <a:r>
              <a:rPr lang="ru-RU" altLang="en-US" sz="900" dirty="0">
                <a:solidFill>
                  <a:schemeClr val="bg1"/>
                </a:solidFill>
              </a:rPr>
              <a:t/>
            </a:r>
            <a:br>
              <a:rPr lang="ru-RU" altLang="en-US" sz="900" dirty="0">
                <a:solidFill>
                  <a:schemeClr val="bg1"/>
                </a:solidFill>
              </a:rPr>
            </a:br>
            <a:r>
              <a:rPr lang="ru-RU" altLang="en-US" sz="900" dirty="0">
                <a:solidFill>
                  <a:schemeClr val="bg1"/>
                </a:solidFill>
              </a:rPr>
              <a:t>(</a:t>
            </a:r>
            <a:fld id="{FD99123A-EE4E-4458-A620-FB1FE051B6E8}" type="datetime'''8''''''''''''''''''''''''''''''''%'''''''''''">
              <a:rPr lang="ru-RU" altLang="en-US" sz="900">
                <a:solidFill>
                  <a:schemeClr val="bg1"/>
                </a:solidFill>
              </a:rPr>
              <a:pPr algn="ctr" eaLnBrk="1" fontAlgn="auto" hangingPunct="1">
                <a:lnSpc>
                  <a:spcPct val="90000"/>
                </a:lnSpc>
                <a:defRPr/>
              </a:pPr>
              <a:t>8%</a:t>
            </a:fld>
            <a:r>
              <a:rPr lang="ru-RU" altLang="en-US" sz="900" dirty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2850" y="1449388"/>
            <a:ext cx="5700713" cy="4357687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defTabSz="58317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29734" name="TextBox 157"/>
          <p:cNvSpPr txBox="1">
            <a:spLocks noChangeArrowheads="1"/>
          </p:cNvSpPr>
          <p:nvPr/>
        </p:nvSpPr>
        <p:spPr bwMode="auto">
          <a:xfrm>
            <a:off x="10731500" y="2544763"/>
            <a:ext cx="974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000"/>
              <a:t>Гкал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0" name="Object 5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17500" y="0"/>
            <a:ext cx="10582275" cy="704850"/>
          </a:xfrm>
        </p:spPr>
        <p:txBody>
          <a:bodyPr/>
          <a:lstStyle/>
          <a:p>
            <a:pPr eaLnBrk="1" hangingPunct="1"/>
            <a:r>
              <a:rPr altLang="en-US" smtClean="0"/>
              <a:t>ЕЭК: Реттеліп көрсетілетін қызметтерді тұтынушылармен жүргізілетін жұмыс туралы ақпарат</a:t>
            </a:r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5708650" y="324485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123A91-98C6-4BE3-B2FD-59C5D921D8BB}" type="datetime'''''''''''''''1''''''''''''00''''''''%'''''''''''''''''''">
              <a:rPr lang="ru-RU" altLang="en-US">
                <a:solidFill>
                  <a:schemeClr val="bg1"/>
                </a:solidFill>
              </a:rPr>
              <a:pPr eaLnBrk="1" hangingPunct="1"/>
              <a:t>100%</a:t>
            </a:fld>
            <a:endParaRPr lang="ru-RU" altLang="en-US"/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8794750" y="4894263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AEB6BE-ED9D-4788-9A0D-6656421473E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 eaLnBrk="1" hangingPunct="1"/>
              <a:t>100%</a:t>
            </a:fld>
            <a:endParaRPr lang="ru-RU" altLang="en-US" sz="140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5600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/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000" y="2849563"/>
            <a:ext cx="2165350" cy="1401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«ЕЭК» АҚ</a:t>
            </a:r>
          </a:p>
        </p:txBody>
      </p:sp>
      <p:sp>
        <p:nvSpPr>
          <p:cNvPr id="30728" name="Прямоугольник 10"/>
          <p:cNvSpPr>
            <a:spLocks noChangeArrowheads="1"/>
          </p:cNvSpPr>
          <p:nvPr/>
        </p:nvSpPr>
        <p:spPr bwMode="gray">
          <a:xfrm>
            <a:off x="4371975" y="1423988"/>
            <a:ext cx="2738438" cy="433387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100000"/>
            </a:pPr>
            <a:r>
              <a:rPr lang="ru-RU" altLang="en-US" sz="1400" b="1" i="1">
                <a:solidFill>
                  <a:srgbClr val="32373C"/>
                </a:solidFill>
              </a:rPr>
              <a:t>Қызмет көрсету</a:t>
            </a:r>
          </a:p>
        </p:txBody>
      </p:sp>
      <p:sp>
        <p:nvSpPr>
          <p:cNvPr id="30729" name="Прямоугольник 11"/>
          <p:cNvSpPr>
            <a:spLocks noChangeArrowheads="1"/>
          </p:cNvSpPr>
          <p:nvPr/>
        </p:nvSpPr>
        <p:spPr bwMode="gray">
          <a:xfrm>
            <a:off x="7110413" y="1423988"/>
            <a:ext cx="2224087" cy="433387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100000"/>
            </a:pPr>
            <a:r>
              <a:rPr lang="ru-RU" altLang="en-US" sz="1400" b="1" i="1">
                <a:solidFill>
                  <a:srgbClr val="32373C"/>
                </a:solidFill>
              </a:rPr>
              <a:t>Қызмет тарифі</a:t>
            </a:r>
          </a:p>
        </p:txBody>
      </p:sp>
      <p:grpSp>
        <p:nvGrpSpPr>
          <p:cNvPr id="30730" name="Группа 12"/>
          <p:cNvGrpSpPr>
            <a:grpSpLocks/>
          </p:cNvGrpSpPr>
          <p:nvPr/>
        </p:nvGrpSpPr>
        <p:grpSpPr bwMode="auto">
          <a:xfrm>
            <a:off x="2946400" y="1423988"/>
            <a:ext cx="1438275" cy="3671887"/>
            <a:chOff x="2432720" y="2258870"/>
            <a:chExt cx="1438524" cy="3672000"/>
          </a:xfrm>
        </p:grpSpPr>
        <p:sp>
          <p:nvSpPr>
            <p:cNvPr id="30752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2147483646 h 2224"/>
                <a:gd name="T2" fmla="*/ 2147483646 w 1001"/>
                <a:gd name="T3" fmla="*/ 2147483646 h 2224"/>
                <a:gd name="T4" fmla="*/ 2147483646 w 1001"/>
                <a:gd name="T5" fmla="*/ 2147483646 h 2224"/>
                <a:gd name="T6" fmla="*/ 2147483646 w 1001"/>
                <a:gd name="T7" fmla="*/ 2147483646 h 2224"/>
                <a:gd name="T8" fmla="*/ 2147483646 w 1001"/>
                <a:gd name="T9" fmla="*/ 0 h 2224"/>
                <a:gd name="T10" fmla="*/ 0 w 1001"/>
                <a:gd name="T11" fmla="*/ 2147483646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endParaRPr lang="ru-RU"/>
            </a:p>
          </p:txBody>
        </p:sp>
        <p:sp>
          <p:nvSpPr>
            <p:cNvPr id="30753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2147483646 w 1001"/>
                <a:gd name="T1" fmla="*/ 0 h 2412"/>
                <a:gd name="T2" fmla="*/ 0 w 1001"/>
                <a:gd name="T3" fmla="*/ 2147483646 h 2412"/>
                <a:gd name="T4" fmla="*/ 2147483646 w 1001"/>
                <a:gd name="T5" fmla="*/ 2147483646 h 2412"/>
                <a:gd name="T6" fmla="*/ 2147483646 w 1001"/>
                <a:gd name="T7" fmla="*/ 2147483646 h 2412"/>
                <a:gd name="T8" fmla="*/ 2147483646 w 1001"/>
                <a:gd name="T9" fmla="*/ 2147483646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endParaRPr lang="ru-RU"/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de-DE" sz="1050" b="0" dirty="0" err="1">
                <a:solidFill>
                  <a:schemeClr val="lt1"/>
                </a:solidFill>
              </a:rPr>
              <a:t>Реттелетін</a:t>
            </a:r>
            <a:r>
              <a:rPr lang="ru-RU" altLang="de-DE" sz="1050" b="0" dirty="0">
                <a:solidFill>
                  <a:schemeClr val="lt1"/>
                </a:solidFill>
              </a:rPr>
              <a:t> </a:t>
            </a:r>
            <a:r>
              <a:rPr lang="ru-RU" altLang="de-DE" sz="1050" b="0" dirty="0" err="1">
                <a:solidFill>
                  <a:schemeClr val="lt1"/>
                </a:solidFill>
              </a:rPr>
              <a:t>қызмет</a:t>
            </a:r>
            <a:endParaRPr lang="de-DE" altLang="de-DE" sz="1050" b="0" dirty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de-DE" sz="1050" b="0" dirty="0" err="1" smtClean="0">
                <a:solidFill>
                  <a:schemeClr val="dk1"/>
                </a:solidFill>
              </a:rPr>
              <a:t>Негізгі</a:t>
            </a:r>
            <a:r>
              <a:rPr lang="ru-RU" altLang="de-DE" sz="1050" b="0" dirty="0" smtClean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 smtClean="0">
                <a:solidFill>
                  <a:schemeClr val="dk1"/>
                </a:solidFill>
              </a:rPr>
              <a:t>қызмет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de-DE" sz="1050" b="0" dirty="0" err="1" smtClean="0">
                <a:solidFill>
                  <a:schemeClr val="dk1"/>
                </a:solidFill>
              </a:rPr>
              <a:t>Басқа</a:t>
            </a:r>
            <a:r>
              <a:rPr lang="ru-RU" altLang="de-DE" sz="1050" b="0" dirty="0" smtClean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 smtClean="0">
                <a:solidFill>
                  <a:schemeClr val="dk1"/>
                </a:solidFill>
              </a:rPr>
              <a:t>қызмет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cxnSp>
        <p:nvCxnSpPr>
          <p:cNvPr id="30734" name="Gerade Verbindung 14"/>
          <p:cNvCxnSpPr>
            <a:cxnSpLocks noChangeShapeType="1"/>
          </p:cNvCxnSpPr>
          <p:nvPr/>
        </p:nvCxnSpPr>
        <p:spPr bwMode="auto">
          <a:xfrm>
            <a:off x="4475163" y="1198563"/>
            <a:ext cx="665956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5" name="Rectangle 34"/>
          <p:cNvSpPr>
            <a:spLocks noChangeArrowheads="1"/>
          </p:cNvSpPr>
          <p:nvPr/>
        </p:nvSpPr>
        <p:spPr bwMode="auto">
          <a:xfrm>
            <a:off x="4475163" y="692150"/>
            <a:ext cx="66595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1600" b="1">
                <a:solidFill>
                  <a:srgbClr val="000000"/>
                </a:solidFill>
              </a:rPr>
              <a:t>Тұтынушылармен жұмыс</a:t>
            </a:r>
            <a:endParaRPr lang="en-GB" altLang="de-DE" sz="1600" b="1">
              <a:solidFill>
                <a:srgbClr val="000000"/>
              </a:solidFill>
            </a:endParaRPr>
          </a:p>
        </p:txBody>
      </p:sp>
      <p:sp>
        <p:nvSpPr>
          <p:cNvPr id="30736" name="Rounded Rectangle 526"/>
          <p:cNvSpPr>
            <a:spLocks noChangeArrowheads="1"/>
          </p:cNvSpPr>
          <p:nvPr/>
        </p:nvSpPr>
        <p:spPr bwMode="gray">
          <a:xfrm>
            <a:off x="4414838" y="1874838"/>
            <a:ext cx="2624137" cy="3228975"/>
          </a:xfrm>
          <a:prstGeom prst="rect">
            <a:avLst/>
          </a:prstGeom>
          <a:solidFill>
            <a:schemeClr val="bg1">
              <a:alpha val="65097"/>
            </a:schemeClr>
          </a:solidFill>
          <a:ln w="12700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72000" tIns="36000" rIns="36000" bIns="108000"/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altLang="en-US" sz="1400"/>
              <a:t>уәкілетті орган бекіткен тарифтер бойынша көрсетілетін қызметтердің сапасына қойылатын талаптарға сәйкес жалпыға бірдей қызмет көрсету қамтамасыз етіледі. </a:t>
            </a:r>
          </a:p>
          <a:p>
            <a:pPr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altLang="en-US" sz="1400"/>
              <a:t>тараптар жасасқан шарттардың және қабылданған шарттық өзара міндеттемелердің талаптарына сәйкес жүзеге асырылады.</a:t>
            </a:r>
          </a:p>
        </p:txBody>
      </p:sp>
      <p:sp>
        <p:nvSpPr>
          <p:cNvPr id="30737" name="Rounded Rectangle 526"/>
          <p:cNvSpPr>
            <a:spLocks noChangeArrowheads="1"/>
          </p:cNvSpPr>
          <p:nvPr/>
        </p:nvSpPr>
        <p:spPr bwMode="gray">
          <a:xfrm>
            <a:off x="7110413" y="1874838"/>
            <a:ext cx="2414587" cy="3262312"/>
          </a:xfrm>
          <a:prstGeom prst="rect">
            <a:avLst/>
          </a:prstGeom>
          <a:solidFill>
            <a:schemeClr val="bg1">
              <a:alpha val="65097"/>
            </a:schemeClr>
          </a:solidFill>
          <a:ln w="12700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72000" tIns="36000" rIns="36000" bIns="108000"/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altLang="en-US" sz="1400"/>
              <a:t>жобаны бағалау процесіне тәуелсіз сарапшылардың, қоғамдық ұйымдар мен тұтынушылардың қатысуы</a:t>
            </a:r>
          </a:p>
          <a:p>
            <a:pPr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altLang="en-US" sz="1400">
                <a:solidFill>
                  <a:srgbClr val="32373C"/>
                </a:solidFill>
              </a:rPr>
              <a:t>қоғамдық тыңдауларға қатысу</a:t>
            </a:r>
          </a:p>
          <a:p>
            <a:pPr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altLang="en-US" sz="1400">
                <a:solidFill>
                  <a:srgbClr val="32373C"/>
                </a:solidFill>
              </a:rPr>
              <a:t>тұтынушыларды заңнамада көзделген мерзімдерде тарифтердің өзгеруі туралы хабардар ету</a:t>
            </a:r>
            <a:endParaRPr lang="en-US" altLang="en-US" sz="1400">
              <a:solidFill>
                <a:srgbClr val="32373C"/>
              </a:solidFill>
            </a:endParaRPr>
          </a:p>
        </p:txBody>
      </p:sp>
      <p:sp>
        <p:nvSpPr>
          <p:cNvPr id="30738" name="Прямоугольник 22"/>
          <p:cNvSpPr>
            <a:spLocks noChangeArrowheads="1"/>
          </p:cNvSpPr>
          <p:nvPr/>
        </p:nvSpPr>
        <p:spPr bwMode="auto">
          <a:xfrm>
            <a:off x="835025" y="6321425"/>
            <a:ext cx="1060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 b="1">
                <a:cs typeface="Arial" panose="020B0604020202020204" pitchFamily="34" charset="0"/>
              </a:rPr>
              <a:t>2026 жылғы 1 жартыжылдықта көрсетілетін қызметтердің сапасына тұтынушылар тарапынан шағымдар жоқ.</a:t>
            </a:r>
          </a:p>
        </p:txBody>
      </p:sp>
      <p:sp>
        <p:nvSpPr>
          <p:cNvPr id="30739" name="Прямоугольник 23"/>
          <p:cNvSpPr>
            <a:spLocks noChangeArrowheads="1"/>
          </p:cNvSpPr>
          <p:nvPr/>
        </p:nvSpPr>
        <p:spPr bwMode="auto">
          <a:xfrm>
            <a:off x="835025" y="5376863"/>
            <a:ext cx="1103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/>
              <a:t>2026 жылдың 1 жартыжылдығында:- реттеліп көрсетілетін қызметтерді көрсетуге тартылған жабдықтағы авариялар, - "ЕЭК" АҚ реттелетін қызметтерін тұтынушыларды ажырату.</a:t>
            </a:r>
          </a:p>
        </p:txBody>
      </p:sp>
      <p:sp>
        <p:nvSpPr>
          <p:cNvPr id="30740" name="Freeform 223"/>
          <p:cNvSpPr>
            <a:spLocks noEditPoints="1"/>
          </p:cNvSpPr>
          <p:nvPr/>
        </p:nvSpPr>
        <p:spPr bwMode="auto">
          <a:xfrm>
            <a:off x="5888038" y="771525"/>
            <a:ext cx="414337" cy="352425"/>
          </a:xfrm>
          <a:custGeom>
            <a:avLst/>
            <a:gdLst>
              <a:gd name="T0" fmla="*/ 2147483646 w 282"/>
              <a:gd name="T1" fmla="*/ 2147483646 h 240"/>
              <a:gd name="T2" fmla="*/ 2147483646 w 282"/>
              <a:gd name="T3" fmla="*/ 2147483646 h 240"/>
              <a:gd name="T4" fmla="*/ 2147483646 w 282"/>
              <a:gd name="T5" fmla="*/ 2147483646 h 240"/>
              <a:gd name="T6" fmla="*/ 2147483646 w 282"/>
              <a:gd name="T7" fmla="*/ 2147483646 h 240"/>
              <a:gd name="T8" fmla="*/ 2147483646 w 282"/>
              <a:gd name="T9" fmla="*/ 2147483646 h 240"/>
              <a:gd name="T10" fmla="*/ 2147483646 w 282"/>
              <a:gd name="T11" fmla="*/ 2147483646 h 240"/>
              <a:gd name="T12" fmla="*/ 2147483646 w 282"/>
              <a:gd name="T13" fmla="*/ 2147483646 h 240"/>
              <a:gd name="T14" fmla="*/ 2147483646 w 282"/>
              <a:gd name="T15" fmla="*/ 2147483646 h 240"/>
              <a:gd name="T16" fmla="*/ 2147483646 w 282"/>
              <a:gd name="T17" fmla="*/ 2147483646 h 240"/>
              <a:gd name="T18" fmla="*/ 2147483646 w 282"/>
              <a:gd name="T19" fmla="*/ 2147483646 h 240"/>
              <a:gd name="T20" fmla="*/ 2147483646 w 282"/>
              <a:gd name="T21" fmla="*/ 2147483646 h 240"/>
              <a:gd name="T22" fmla="*/ 2147483646 w 282"/>
              <a:gd name="T23" fmla="*/ 2147483646 h 240"/>
              <a:gd name="T24" fmla="*/ 2147483646 w 282"/>
              <a:gd name="T25" fmla="*/ 2147483646 h 240"/>
              <a:gd name="T26" fmla="*/ 2147483646 w 282"/>
              <a:gd name="T27" fmla="*/ 2147483646 h 240"/>
              <a:gd name="T28" fmla="*/ 2147483646 w 282"/>
              <a:gd name="T29" fmla="*/ 2147483646 h 240"/>
              <a:gd name="T30" fmla="*/ 2147483646 w 282"/>
              <a:gd name="T31" fmla="*/ 2147483646 h 240"/>
              <a:gd name="T32" fmla="*/ 2147483646 w 282"/>
              <a:gd name="T33" fmla="*/ 2147483646 h 240"/>
              <a:gd name="T34" fmla="*/ 2147483646 w 282"/>
              <a:gd name="T35" fmla="*/ 2147483646 h 240"/>
              <a:gd name="T36" fmla="*/ 2147483646 w 282"/>
              <a:gd name="T37" fmla="*/ 2147483646 h 240"/>
              <a:gd name="T38" fmla="*/ 2147483646 w 282"/>
              <a:gd name="T39" fmla="*/ 2147483646 h 240"/>
              <a:gd name="T40" fmla="*/ 2147483646 w 282"/>
              <a:gd name="T41" fmla="*/ 2147483646 h 240"/>
              <a:gd name="T42" fmla="*/ 2147483646 w 282"/>
              <a:gd name="T43" fmla="*/ 2147483646 h 240"/>
              <a:gd name="T44" fmla="*/ 2147483646 w 282"/>
              <a:gd name="T45" fmla="*/ 2147483646 h 240"/>
              <a:gd name="T46" fmla="*/ 2147483646 w 282"/>
              <a:gd name="T47" fmla="*/ 2147483646 h 240"/>
              <a:gd name="T48" fmla="*/ 2147483646 w 282"/>
              <a:gd name="T49" fmla="*/ 2147483646 h 240"/>
              <a:gd name="T50" fmla="*/ 2147483646 w 282"/>
              <a:gd name="T51" fmla="*/ 2147483646 h 240"/>
              <a:gd name="T52" fmla="*/ 2147483646 w 282"/>
              <a:gd name="T53" fmla="*/ 2147483646 h 240"/>
              <a:gd name="T54" fmla="*/ 2147483646 w 282"/>
              <a:gd name="T55" fmla="*/ 2147483646 h 240"/>
              <a:gd name="T56" fmla="*/ 2147483646 w 282"/>
              <a:gd name="T57" fmla="*/ 2147483646 h 240"/>
              <a:gd name="T58" fmla="*/ 2147483646 w 282"/>
              <a:gd name="T59" fmla="*/ 2147483646 h 240"/>
              <a:gd name="T60" fmla="*/ 2147483646 w 282"/>
              <a:gd name="T61" fmla="*/ 2147483646 h 240"/>
              <a:gd name="T62" fmla="*/ 2147483646 w 282"/>
              <a:gd name="T63" fmla="*/ 2147483646 h 240"/>
              <a:gd name="T64" fmla="*/ 2147483646 w 282"/>
              <a:gd name="T65" fmla="*/ 2147483646 h 240"/>
              <a:gd name="T66" fmla="*/ 2147483646 w 282"/>
              <a:gd name="T67" fmla="*/ 2147483646 h 240"/>
              <a:gd name="T68" fmla="*/ 2147483646 w 282"/>
              <a:gd name="T69" fmla="*/ 2147483646 h 240"/>
              <a:gd name="T70" fmla="*/ 2147483646 w 282"/>
              <a:gd name="T71" fmla="*/ 2147483646 h 240"/>
              <a:gd name="T72" fmla="*/ 2147483646 w 282"/>
              <a:gd name="T73" fmla="*/ 2147483646 h 240"/>
              <a:gd name="T74" fmla="*/ 2147483646 w 282"/>
              <a:gd name="T75" fmla="*/ 2147483646 h 240"/>
              <a:gd name="T76" fmla="*/ 2147483646 w 282"/>
              <a:gd name="T77" fmla="*/ 2147483646 h 240"/>
              <a:gd name="T78" fmla="*/ 2147483646 w 282"/>
              <a:gd name="T79" fmla="*/ 2147483646 h 240"/>
              <a:gd name="T80" fmla="*/ 2147483646 w 282"/>
              <a:gd name="T81" fmla="*/ 2147483646 h 240"/>
              <a:gd name="T82" fmla="*/ 2147483646 w 282"/>
              <a:gd name="T83" fmla="*/ 2147483646 h 240"/>
              <a:gd name="T84" fmla="*/ 2147483646 w 282"/>
              <a:gd name="T85" fmla="*/ 2147483646 h 240"/>
              <a:gd name="T86" fmla="*/ 2147483646 w 282"/>
              <a:gd name="T87" fmla="*/ 2147483646 h 240"/>
              <a:gd name="T88" fmla="*/ 2147483646 w 282"/>
              <a:gd name="T89" fmla="*/ 2147483646 h 240"/>
              <a:gd name="T90" fmla="*/ 2147483646 w 282"/>
              <a:gd name="T91" fmla="*/ 2147483646 h 240"/>
              <a:gd name="T92" fmla="*/ 2147483646 w 282"/>
              <a:gd name="T93" fmla="*/ 2147483646 h 240"/>
              <a:gd name="T94" fmla="*/ 2147483646 w 282"/>
              <a:gd name="T95" fmla="*/ 2147483646 h 240"/>
              <a:gd name="T96" fmla="*/ 2147483646 w 282"/>
              <a:gd name="T97" fmla="*/ 2147483646 h 240"/>
              <a:gd name="T98" fmla="*/ 2147483646 w 282"/>
              <a:gd name="T99" fmla="*/ 2147483646 h 240"/>
              <a:gd name="T100" fmla="*/ 2147483646 w 282"/>
              <a:gd name="T101" fmla="*/ 2147483646 h 240"/>
              <a:gd name="T102" fmla="*/ 2147483646 w 282"/>
              <a:gd name="T103" fmla="*/ 2147483646 h 240"/>
              <a:gd name="T104" fmla="*/ 2147483646 w 282"/>
              <a:gd name="T105" fmla="*/ 2147483646 h 240"/>
              <a:gd name="T106" fmla="*/ 2147483646 w 282"/>
              <a:gd name="T107" fmla="*/ 2147483646 h 240"/>
              <a:gd name="T108" fmla="*/ 2147483646 w 282"/>
              <a:gd name="T109" fmla="*/ 2147483646 h 240"/>
              <a:gd name="T110" fmla="*/ 2147483646 w 282"/>
              <a:gd name="T111" fmla="*/ 2147483646 h 240"/>
              <a:gd name="T112" fmla="*/ 2147483646 w 282"/>
              <a:gd name="T113" fmla="*/ 2147483646 h 240"/>
              <a:gd name="T114" fmla="*/ 2147483646 w 282"/>
              <a:gd name="T115" fmla="*/ 2147483646 h 240"/>
              <a:gd name="T116" fmla="*/ 2147483646 w 282"/>
              <a:gd name="T117" fmla="*/ 2147483646 h 240"/>
              <a:gd name="T118" fmla="*/ 2147483646 w 282"/>
              <a:gd name="T119" fmla="*/ 2147483646 h 240"/>
              <a:gd name="T120" fmla="*/ 2147483646 w 282"/>
              <a:gd name="T121" fmla="*/ 2147483646 h 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defRPr/>
            </a:pPr>
            <a:r>
              <a:rPr lang="en-US" sz="4801" dirty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defRPr/>
            </a:pPr>
            <a:r>
              <a:rPr lang="en-US" sz="4801" dirty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19350" y="3165475"/>
            <a:ext cx="230188" cy="1857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19350" y="3351213"/>
            <a:ext cx="230188" cy="7810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38" y="3541713"/>
            <a:ext cx="103187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746" name="Прямоугольник 30"/>
          <p:cNvSpPr>
            <a:spLocks noChangeArrowheads="1"/>
          </p:cNvSpPr>
          <p:nvPr/>
        </p:nvSpPr>
        <p:spPr bwMode="gray">
          <a:xfrm>
            <a:off x="9286875" y="1423988"/>
            <a:ext cx="2224088" cy="433387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100000"/>
            </a:pPr>
            <a:r>
              <a:rPr lang="ru-RU" altLang="en-US" sz="1400" b="1" i="1">
                <a:solidFill>
                  <a:srgbClr val="32373C"/>
                </a:solidFill>
              </a:rPr>
              <a:t>Тұтынушылар алдындағы есептер</a:t>
            </a:r>
          </a:p>
        </p:txBody>
      </p:sp>
      <p:sp>
        <p:nvSpPr>
          <p:cNvPr id="30747" name="Rounded Rectangle 526"/>
          <p:cNvSpPr>
            <a:spLocks noChangeArrowheads="1"/>
          </p:cNvSpPr>
          <p:nvPr/>
        </p:nvSpPr>
        <p:spPr bwMode="gray">
          <a:xfrm>
            <a:off x="9463088" y="1874838"/>
            <a:ext cx="2519362" cy="3502025"/>
          </a:xfrm>
          <a:prstGeom prst="rect">
            <a:avLst/>
          </a:prstGeom>
          <a:solidFill>
            <a:schemeClr val="bg1">
              <a:alpha val="65097"/>
            </a:schemeClr>
          </a:solidFill>
          <a:ln w="12700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72000" tIns="36000" rIns="36000" bIns="108000"/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altLang="en-US" sz="1400"/>
              <a:t>көпшілік тыңдауларға онлайн қосылуға сілтеме бере отырып, бұқаралық ақпарат құралдарында көпшілік тыңдаулардың уақыты мен орны туралы хабарламаларды жариялау</a:t>
            </a:r>
          </a:p>
          <a:p>
            <a:pPr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altLang="en-US" sz="1400">
                <a:solidFill>
                  <a:srgbClr val="32373C"/>
                </a:solidFill>
              </a:rPr>
              <a:t>міндетті ақпаратты бұқаралық ақпарат құралдарында, оның ішінде интернет-ресурста орналастыру</a:t>
            </a:r>
          </a:p>
        </p:txBody>
      </p:sp>
      <p:grpSp>
        <p:nvGrpSpPr>
          <p:cNvPr id="30748" name="Group 481"/>
          <p:cNvGrpSpPr>
            <a:grpSpLocks/>
          </p:cNvGrpSpPr>
          <p:nvPr/>
        </p:nvGrpSpPr>
        <p:grpSpPr bwMode="auto">
          <a:xfrm>
            <a:off x="387350" y="3305175"/>
            <a:ext cx="369888" cy="369888"/>
            <a:chOff x="-1550988" y="2722564"/>
            <a:chExt cx="369888" cy="369888"/>
          </a:xfrm>
        </p:grpSpPr>
        <p:sp>
          <p:nvSpPr>
            <p:cNvPr id="30749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147483646 w 283"/>
                <a:gd name="T1" fmla="*/ 2147483646 h 283"/>
                <a:gd name="T2" fmla="*/ 2147483646 w 283"/>
                <a:gd name="T3" fmla="*/ 0 h 283"/>
                <a:gd name="T4" fmla="*/ 2147483646 w 283"/>
                <a:gd name="T5" fmla="*/ 2147483646 h 283"/>
                <a:gd name="T6" fmla="*/ 2147483646 w 283"/>
                <a:gd name="T7" fmla="*/ 2147483646 h 283"/>
                <a:gd name="T8" fmla="*/ 2147483646 w 283"/>
                <a:gd name="T9" fmla="*/ 2147483646 h 283"/>
                <a:gd name="T10" fmla="*/ 2147483646 w 283"/>
                <a:gd name="T11" fmla="*/ 2147483646 h 283"/>
                <a:gd name="T12" fmla="*/ 2147483646 w 283"/>
                <a:gd name="T13" fmla="*/ 2147483646 h 283"/>
                <a:gd name="T14" fmla="*/ 2147483646 w 283"/>
                <a:gd name="T15" fmla="*/ 2147483646 h 283"/>
                <a:gd name="T16" fmla="*/ 2147483646 w 283"/>
                <a:gd name="T17" fmla="*/ 2147483646 h 283"/>
                <a:gd name="T18" fmla="*/ 2147483646 w 283"/>
                <a:gd name="T19" fmla="*/ 2147483646 h 283"/>
                <a:gd name="T20" fmla="*/ 2147483646 w 283"/>
                <a:gd name="T21" fmla="*/ 2147483646 h 283"/>
                <a:gd name="T22" fmla="*/ 2147483646 w 283"/>
                <a:gd name="T23" fmla="*/ 2147483646 h 283"/>
                <a:gd name="T24" fmla="*/ 2147483646 w 283"/>
                <a:gd name="T25" fmla="*/ 2147483646 h 283"/>
                <a:gd name="T26" fmla="*/ 2147483646 w 283"/>
                <a:gd name="T27" fmla="*/ 2147483646 h 283"/>
                <a:gd name="T28" fmla="*/ 2147483646 w 283"/>
                <a:gd name="T29" fmla="*/ 2147483646 h 283"/>
                <a:gd name="T30" fmla="*/ 2147483646 w 283"/>
                <a:gd name="T31" fmla="*/ 2147483646 h 283"/>
                <a:gd name="T32" fmla="*/ 2147483646 w 283"/>
                <a:gd name="T33" fmla="*/ 2147483646 h 283"/>
                <a:gd name="T34" fmla="*/ 2147483646 w 283"/>
                <a:gd name="T35" fmla="*/ 2147483646 h 283"/>
                <a:gd name="T36" fmla="*/ 2147483646 w 283"/>
                <a:gd name="T37" fmla="*/ 2147483646 h 283"/>
                <a:gd name="T38" fmla="*/ 0 w 283"/>
                <a:gd name="T39" fmla="*/ 2147483646 h 283"/>
                <a:gd name="T40" fmla="*/ 2147483646 w 283"/>
                <a:gd name="T41" fmla="*/ 2147483646 h 283"/>
                <a:gd name="T42" fmla="*/ 2147483646 w 283"/>
                <a:gd name="T43" fmla="*/ 2147483646 h 283"/>
                <a:gd name="T44" fmla="*/ 2147483646 w 283"/>
                <a:gd name="T45" fmla="*/ 2147483646 h 283"/>
                <a:gd name="T46" fmla="*/ 2147483646 w 283"/>
                <a:gd name="T47" fmla="*/ 2147483646 h 283"/>
                <a:gd name="T48" fmla="*/ 2147483646 w 283"/>
                <a:gd name="T49" fmla="*/ 2147483646 h 283"/>
                <a:gd name="T50" fmla="*/ 2147483646 w 283"/>
                <a:gd name="T51" fmla="*/ 2147483646 h 283"/>
                <a:gd name="T52" fmla="*/ 2147483646 w 283"/>
                <a:gd name="T53" fmla="*/ 2147483646 h 283"/>
                <a:gd name="T54" fmla="*/ 2147483646 w 283"/>
                <a:gd name="T55" fmla="*/ 2147483646 h 283"/>
                <a:gd name="T56" fmla="*/ 2147483646 w 283"/>
                <a:gd name="T57" fmla="*/ 2147483646 h 283"/>
                <a:gd name="T58" fmla="*/ 2147483646 w 283"/>
                <a:gd name="T59" fmla="*/ 2147483646 h 283"/>
                <a:gd name="T60" fmla="*/ 2147483646 w 283"/>
                <a:gd name="T61" fmla="*/ 2147483646 h 283"/>
                <a:gd name="T62" fmla="*/ 2147483646 w 283"/>
                <a:gd name="T63" fmla="*/ 2147483646 h 283"/>
                <a:gd name="T64" fmla="*/ 2147483646 w 283"/>
                <a:gd name="T65" fmla="*/ 2147483646 h 283"/>
                <a:gd name="T66" fmla="*/ 2147483646 w 283"/>
                <a:gd name="T67" fmla="*/ 2147483646 h 283"/>
                <a:gd name="T68" fmla="*/ 2147483646 w 283"/>
                <a:gd name="T69" fmla="*/ 2147483646 h 283"/>
                <a:gd name="T70" fmla="*/ 2147483646 w 283"/>
                <a:gd name="T71" fmla="*/ 2147483646 h 283"/>
                <a:gd name="T72" fmla="*/ 2147483646 w 283"/>
                <a:gd name="T73" fmla="*/ 2147483646 h 283"/>
                <a:gd name="T74" fmla="*/ 2147483646 w 283"/>
                <a:gd name="T75" fmla="*/ 2147483646 h 283"/>
                <a:gd name="T76" fmla="*/ 2147483646 w 283"/>
                <a:gd name="T77" fmla="*/ 2147483646 h 283"/>
                <a:gd name="T78" fmla="*/ 2147483646 w 283"/>
                <a:gd name="T79" fmla="*/ 2147483646 h 283"/>
                <a:gd name="T80" fmla="*/ 2147483646 w 283"/>
                <a:gd name="T81" fmla="*/ 2147483646 h 283"/>
                <a:gd name="T82" fmla="*/ 2147483646 w 283"/>
                <a:gd name="T83" fmla="*/ 2147483646 h 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0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2147483646 w 61"/>
                <a:gd name="T1" fmla="*/ 2147483646 h 32"/>
                <a:gd name="T2" fmla="*/ 2147483646 w 61"/>
                <a:gd name="T3" fmla="*/ 2147483646 h 32"/>
                <a:gd name="T4" fmla="*/ 2147483646 w 61"/>
                <a:gd name="T5" fmla="*/ 2147483646 h 32"/>
                <a:gd name="T6" fmla="*/ 2147483646 w 61"/>
                <a:gd name="T7" fmla="*/ 2147483646 h 32"/>
                <a:gd name="T8" fmla="*/ 2147483646 w 61"/>
                <a:gd name="T9" fmla="*/ 0 h 32"/>
                <a:gd name="T10" fmla="*/ 2147483646 w 61"/>
                <a:gd name="T11" fmla="*/ 0 h 32"/>
                <a:gd name="T12" fmla="*/ 0 w 61"/>
                <a:gd name="T13" fmla="*/ 2147483646 h 32"/>
                <a:gd name="T14" fmla="*/ 0 w 61"/>
                <a:gd name="T15" fmla="*/ 2147483646 h 32"/>
                <a:gd name="T16" fmla="*/ 2147483646 w 61"/>
                <a:gd name="T17" fmla="*/ 2147483646 h 32"/>
                <a:gd name="T18" fmla="*/ 2147483646 w 61"/>
                <a:gd name="T19" fmla="*/ 2147483646 h 32"/>
                <a:gd name="T20" fmla="*/ 2147483646 w 61"/>
                <a:gd name="T21" fmla="*/ 2147483646 h 32"/>
                <a:gd name="T22" fmla="*/ 2147483646 w 61"/>
                <a:gd name="T23" fmla="*/ 2147483646 h 32"/>
                <a:gd name="T24" fmla="*/ 2147483646 w 61"/>
                <a:gd name="T25" fmla="*/ 2147483646 h 32"/>
                <a:gd name="T26" fmla="*/ 2147483646 w 61"/>
                <a:gd name="T27" fmla="*/ 2147483646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1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2147483646 w 75"/>
                <a:gd name="T1" fmla="*/ 2147483646 h 46"/>
                <a:gd name="T2" fmla="*/ 2147483646 w 75"/>
                <a:gd name="T3" fmla="*/ 2147483646 h 46"/>
                <a:gd name="T4" fmla="*/ 2147483646 w 75"/>
                <a:gd name="T5" fmla="*/ 2147483646 h 46"/>
                <a:gd name="T6" fmla="*/ 2147483646 w 75"/>
                <a:gd name="T7" fmla="*/ 2147483646 h 46"/>
                <a:gd name="T8" fmla="*/ 2147483646 w 75"/>
                <a:gd name="T9" fmla="*/ 2147483646 h 46"/>
                <a:gd name="T10" fmla="*/ 2147483646 w 75"/>
                <a:gd name="T11" fmla="*/ 2147483646 h 46"/>
                <a:gd name="T12" fmla="*/ 2147483646 w 75"/>
                <a:gd name="T13" fmla="*/ 2147483646 h 46"/>
                <a:gd name="T14" fmla="*/ 2147483646 w 75"/>
                <a:gd name="T15" fmla="*/ 2147483646 h 46"/>
                <a:gd name="T16" fmla="*/ 2147483646 w 75"/>
                <a:gd name="T17" fmla="*/ 0 h 46"/>
                <a:gd name="T18" fmla="*/ 2147483646 w 75"/>
                <a:gd name="T19" fmla="*/ 0 h 46"/>
                <a:gd name="T20" fmla="*/ 0 w 75"/>
                <a:gd name="T21" fmla="*/ 2147483646 h 46"/>
                <a:gd name="T22" fmla="*/ 0 w 75"/>
                <a:gd name="T23" fmla="*/ 2147483646 h 46"/>
                <a:gd name="T24" fmla="*/ 2147483646 w 75"/>
                <a:gd name="T25" fmla="*/ 2147483646 h 46"/>
                <a:gd name="T26" fmla="*/ 2147483646 w 75"/>
                <a:gd name="T27" fmla="*/ 2147483646 h 46"/>
                <a:gd name="T28" fmla="*/ 2147483646 w 75"/>
                <a:gd name="T29" fmla="*/ 2147483646 h 46"/>
                <a:gd name="T30" fmla="*/ 2147483646 w 75"/>
                <a:gd name="T31" fmla="*/ 2147483646 h 46"/>
                <a:gd name="T32" fmla="*/ 2147483646 w 75"/>
                <a:gd name="T33" fmla="*/ 2147483646 h 46"/>
                <a:gd name="T34" fmla="*/ 2147483646 w 75"/>
                <a:gd name="T35" fmla="*/ 2147483646 h 46"/>
                <a:gd name="T36" fmla="*/ 2147483646 w 75"/>
                <a:gd name="T37" fmla="*/ 2147483646 h 46"/>
                <a:gd name="T38" fmla="*/ 2147483646 w 75"/>
                <a:gd name="T39" fmla="*/ 2147483646 h 46"/>
                <a:gd name="T40" fmla="*/ 2147483646 w 75"/>
                <a:gd name="T41" fmla="*/ 2147483646 h 46"/>
                <a:gd name="T42" fmla="*/ 2147483646 w 75"/>
                <a:gd name="T43" fmla="*/ 2147483646 h 46"/>
                <a:gd name="T44" fmla="*/ 2147483646 w 75"/>
                <a:gd name="T45" fmla="*/ 2147483646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5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0" name="Object 153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228600" y="31750"/>
            <a:ext cx="10582275" cy="704850"/>
          </a:xfrm>
        </p:spPr>
        <p:txBody>
          <a:bodyPr/>
          <a:lstStyle/>
          <a:p>
            <a:pPr eaLnBrk="1" hangingPunct="1"/>
            <a:r>
              <a:rPr altLang="ru-RU" smtClean="0">
                <a:cs typeface="Arial" panose="020B0604020202020204" pitchFamily="34" charset="0"/>
              </a:rPr>
              <a:t>Көрсетілетін реттелетін қызметтердің сапасы туралы ақпарат</a:t>
            </a:r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14325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750" name="Google Shape;478;p43"/>
          <p:cNvSpPr>
            <a:spLocks noChangeArrowheads="1"/>
          </p:cNvSpPr>
          <p:nvPr/>
        </p:nvSpPr>
        <p:spPr bwMode="auto">
          <a:xfrm>
            <a:off x="1903413" y="1550988"/>
            <a:ext cx="577850" cy="498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altLang="en-US" sz="3600">
                <a:solidFill>
                  <a:schemeClr val="tx2"/>
                </a:solidFill>
                <a:sym typeface="Montserrat"/>
              </a:rPr>
              <a:t>01</a:t>
            </a:r>
            <a:endParaRPr lang="en-US" altLang="en-US" sz="360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31751" name="Google Shape;506;p43"/>
          <p:cNvSpPr txBox="1">
            <a:spLocks noChangeArrowheads="1"/>
          </p:cNvSpPr>
          <p:nvPr/>
        </p:nvSpPr>
        <p:spPr bwMode="auto">
          <a:xfrm>
            <a:off x="395288" y="2111375"/>
            <a:ext cx="1838325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МЕМСТ және СанПин: ауыз судың құрамы мен сапасын, салқындатқыштың параметрлерін, температуралық режимдерді реттейді</a:t>
            </a:r>
            <a:r>
              <a:rPr lang="en-US" altLang="en-US" sz="1200">
                <a:sym typeface="Open Sans"/>
              </a:rPr>
              <a:t>.</a:t>
            </a:r>
          </a:p>
        </p:txBody>
      </p:sp>
      <p:sp>
        <p:nvSpPr>
          <p:cNvPr id="31752" name="Google Shape;506;p43"/>
          <p:cNvSpPr txBox="1">
            <a:spLocks noChangeArrowheads="1"/>
          </p:cNvSpPr>
          <p:nvPr/>
        </p:nvSpPr>
        <p:spPr bwMode="auto">
          <a:xfrm>
            <a:off x="2381250" y="2122488"/>
            <a:ext cx="157321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Техникалық пайдалану ережелері: инженерлік жүйелер мен жабдықтар үшін.</a:t>
            </a:r>
            <a:endParaRPr lang="en-US" altLang="en-US" sz="1200"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5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754" name="Google Shape;478;p43"/>
          <p:cNvSpPr>
            <a:spLocks noChangeArrowheads="1"/>
          </p:cNvSpPr>
          <p:nvPr/>
        </p:nvSpPr>
        <p:spPr bwMode="auto">
          <a:xfrm>
            <a:off x="1903413" y="3355975"/>
            <a:ext cx="577850" cy="500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altLang="en-US" sz="3600">
                <a:solidFill>
                  <a:schemeClr val="tx2"/>
                </a:solidFill>
                <a:sym typeface="Montserrat"/>
              </a:rPr>
              <a:t>0</a:t>
            </a:r>
            <a:r>
              <a:rPr lang="en-US" altLang="en-US" sz="3600">
                <a:solidFill>
                  <a:schemeClr val="tx2"/>
                </a:solidFill>
                <a:sym typeface="Montserrat"/>
              </a:rPr>
              <a:t>6</a:t>
            </a:r>
          </a:p>
        </p:txBody>
      </p:sp>
      <p:sp>
        <p:nvSpPr>
          <p:cNvPr id="31755" name="Google Shape;506;p43"/>
          <p:cNvSpPr txBox="1">
            <a:spLocks noChangeArrowheads="1"/>
          </p:cNvSpPr>
          <p:nvPr/>
        </p:nvSpPr>
        <p:spPr bwMode="auto">
          <a:xfrm>
            <a:off x="433388" y="3919538"/>
            <a:ext cx="16891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Энергияны үнемдейтін жабдықтар мен технологияларды пайдалану.</a:t>
            </a:r>
            <a:endParaRPr lang="en-US" altLang="en-US" sz="1200">
              <a:sym typeface="Open Sans"/>
            </a:endParaRPr>
          </a:p>
        </p:txBody>
      </p:sp>
      <p:sp>
        <p:nvSpPr>
          <p:cNvPr id="31756" name="Google Shape;506;p43"/>
          <p:cNvSpPr txBox="1">
            <a:spLocks noChangeArrowheads="1"/>
          </p:cNvSpPr>
          <p:nvPr/>
        </p:nvSpPr>
        <p:spPr bwMode="auto">
          <a:xfrm>
            <a:off x="2270125" y="3919538"/>
            <a:ext cx="1687513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Жеткізудің барлық кезеңдерінде су мен жылу шығынын бақылау. </a:t>
            </a:r>
            <a:endParaRPr lang="en-US" altLang="en-US" sz="1200"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758" name="Google Shape;478;p43"/>
          <p:cNvSpPr>
            <a:spLocks noChangeArrowheads="1"/>
          </p:cNvSpPr>
          <p:nvPr/>
        </p:nvSpPr>
        <p:spPr bwMode="auto">
          <a:xfrm>
            <a:off x="5807075" y="1550988"/>
            <a:ext cx="577850" cy="498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altLang="en-US" sz="3600">
                <a:solidFill>
                  <a:schemeClr val="tx2"/>
                </a:solidFill>
                <a:sym typeface="Montserrat"/>
              </a:rPr>
              <a:t>0</a:t>
            </a:r>
            <a:r>
              <a:rPr lang="en-US" altLang="en-US" sz="3600">
                <a:solidFill>
                  <a:schemeClr val="tx2"/>
                </a:solidFill>
                <a:sym typeface="Montserrat"/>
              </a:rPr>
              <a:t>2</a:t>
            </a:r>
          </a:p>
        </p:txBody>
      </p:sp>
      <p:sp>
        <p:nvSpPr>
          <p:cNvPr id="31759" name="Google Shape;506;p43"/>
          <p:cNvSpPr txBox="1">
            <a:spLocks noChangeArrowheads="1"/>
          </p:cNvSpPr>
          <p:nvPr/>
        </p:nvSpPr>
        <p:spPr bwMode="auto">
          <a:xfrm>
            <a:off x="4333875" y="2090738"/>
            <a:ext cx="1687513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Суды зертханалық талдау: нормаларға сәйкестігін тексеру үшін үнемі жүргізіледі. </a:t>
            </a:r>
            <a:endParaRPr lang="en-US" altLang="en-US" sz="1200">
              <a:sym typeface="Open Sans"/>
            </a:endParaRPr>
          </a:p>
        </p:txBody>
      </p:sp>
      <p:sp>
        <p:nvSpPr>
          <p:cNvPr id="31760" name="Google Shape;506;p43"/>
          <p:cNvSpPr txBox="1">
            <a:spLocks noChangeArrowheads="1"/>
          </p:cNvSpPr>
          <p:nvPr/>
        </p:nvSpPr>
        <p:spPr bwMode="auto">
          <a:xfrm>
            <a:off x="6170613" y="2090738"/>
            <a:ext cx="1687512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Жылу желілеріндегі және жылу көздерінен шығатын температура мен қысымды бақылау.</a:t>
            </a:r>
            <a:endParaRPr lang="en-US" altLang="en-US" sz="1200"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762" name="Google Shape;478;p43"/>
          <p:cNvSpPr>
            <a:spLocks noChangeArrowheads="1"/>
          </p:cNvSpPr>
          <p:nvPr/>
        </p:nvSpPr>
        <p:spPr bwMode="auto">
          <a:xfrm>
            <a:off x="5807075" y="3355975"/>
            <a:ext cx="577850" cy="500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altLang="en-US" sz="3600">
                <a:solidFill>
                  <a:schemeClr val="tx2"/>
                </a:solidFill>
                <a:sym typeface="Montserrat"/>
              </a:rPr>
              <a:t>0</a:t>
            </a:r>
            <a:r>
              <a:rPr lang="en-US" altLang="en-US" sz="3600">
                <a:solidFill>
                  <a:schemeClr val="tx2"/>
                </a:solidFill>
                <a:sym typeface="Montserrat"/>
              </a:rPr>
              <a:t>5</a:t>
            </a:r>
          </a:p>
        </p:txBody>
      </p:sp>
      <p:sp>
        <p:nvSpPr>
          <p:cNvPr id="31763" name="Google Shape;506;p43"/>
          <p:cNvSpPr txBox="1">
            <a:spLocks noChangeArrowheads="1"/>
          </p:cNvSpPr>
          <p:nvPr/>
        </p:nvSpPr>
        <p:spPr bwMode="auto">
          <a:xfrm>
            <a:off x="4333875" y="3937000"/>
            <a:ext cx="1687513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Шағымдар мен өтініштерге жедел ден қою. </a:t>
            </a:r>
            <a:endParaRPr lang="en-US" altLang="en-US" sz="1200">
              <a:sym typeface="Open Sans"/>
            </a:endParaRPr>
          </a:p>
        </p:txBody>
      </p:sp>
      <p:sp>
        <p:nvSpPr>
          <p:cNvPr id="31764" name="Google Shape;506;p43"/>
          <p:cNvSpPr txBox="1">
            <a:spLocks noChangeArrowheads="1"/>
          </p:cNvSpPr>
          <p:nvPr/>
        </p:nvSpPr>
        <p:spPr bwMode="auto">
          <a:xfrm>
            <a:off x="6210300" y="3919538"/>
            <a:ext cx="16891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Түсіндіру жұмыстарын жүргізу және қызметтер туралы ашық ақпарат беру.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766" name="Google Shape;478;p43"/>
          <p:cNvSpPr>
            <a:spLocks noChangeArrowheads="1"/>
          </p:cNvSpPr>
          <p:nvPr/>
        </p:nvSpPr>
        <p:spPr bwMode="auto">
          <a:xfrm>
            <a:off x="9712325" y="1550988"/>
            <a:ext cx="577850" cy="498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altLang="en-US" sz="3600">
                <a:solidFill>
                  <a:schemeClr val="tx2"/>
                </a:solidFill>
                <a:sym typeface="Montserrat"/>
              </a:rPr>
              <a:t>0</a:t>
            </a:r>
            <a:r>
              <a:rPr lang="en-US" altLang="en-US" sz="3600">
                <a:solidFill>
                  <a:schemeClr val="tx2"/>
                </a:solidFill>
                <a:sym typeface="Montserrat"/>
              </a:rPr>
              <a:t>3</a:t>
            </a:r>
          </a:p>
        </p:txBody>
      </p:sp>
      <p:sp>
        <p:nvSpPr>
          <p:cNvPr id="31767" name="Google Shape;506;p43"/>
          <p:cNvSpPr txBox="1">
            <a:spLocks noChangeArrowheads="1"/>
          </p:cNvSpPr>
          <p:nvPr/>
        </p:nvSpPr>
        <p:spPr bwMode="auto">
          <a:xfrm>
            <a:off x="8235950" y="2111375"/>
            <a:ext cx="1835150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Желілерге тұрақты техникалық қызмет көрсету және жөндеу. Жабдықты жаңарту, тозған құбырлар мен жылу алмастырғыштарды ауыстыру.</a:t>
            </a:r>
            <a:endParaRPr lang="en-US" altLang="en-US" sz="1200">
              <a:sym typeface="Open Sans"/>
            </a:endParaRPr>
          </a:p>
        </p:txBody>
      </p:sp>
      <p:sp>
        <p:nvSpPr>
          <p:cNvPr id="31768" name="Google Shape;506;p43"/>
          <p:cNvSpPr txBox="1">
            <a:spLocks noChangeArrowheads="1"/>
          </p:cNvSpPr>
          <p:nvPr/>
        </p:nvSpPr>
        <p:spPr bwMode="auto">
          <a:xfrm>
            <a:off x="10071100" y="2157413"/>
            <a:ext cx="16891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Басқару жүйелерін автоматтандыру және диспетчерлеу.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770" name="Google Shape;478;p43"/>
          <p:cNvSpPr>
            <a:spLocks noChangeArrowheads="1"/>
          </p:cNvSpPr>
          <p:nvPr/>
        </p:nvSpPr>
        <p:spPr bwMode="auto">
          <a:xfrm>
            <a:off x="9712325" y="3355975"/>
            <a:ext cx="577850" cy="500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altLang="en-US" sz="3600">
                <a:solidFill>
                  <a:schemeClr val="tx2"/>
                </a:solidFill>
                <a:sym typeface="Montserrat"/>
              </a:rPr>
              <a:t>0</a:t>
            </a:r>
            <a:r>
              <a:rPr lang="en-US" altLang="en-US" sz="3600">
                <a:solidFill>
                  <a:schemeClr val="tx2"/>
                </a:solidFill>
                <a:sym typeface="Montserrat"/>
              </a:rPr>
              <a:t>4</a:t>
            </a:r>
          </a:p>
        </p:txBody>
      </p:sp>
      <p:sp>
        <p:nvSpPr>
          <p:cNvPr id="31771" name="Google Shape;506;p43"/>
          <p:cNvSpPr txBox="1">
            <a:spLocks noChangeArrowheads="1"/>
          </p:cNvSpPr>
          <p:nvPr/>
        </p:nvSpPr>
        <p:spPr bwMode="auto">
          <a:xfrm>
            <a:off x="8235950" y="3889375"/>
            <a:ext cx="1628775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Сумен және жылумен жабдықтау объектілерінде жұмыс істейтін мамандарды даярлау және сертификаттау. Аттестаттау</a:t>
            </a:r>
            <a:endParaRPr lang="en-US" altLang="en-US" sz="1200">
              <a:sym typeface="Open Sans"/>
            </a:endParaRPr>
          </a:p>
        </p:txBody>
      </p:sp>
      <p:sp>
        <p:nvSpPr>
          <p:cNvPr id="31772" name="Google Shape;506;p43"/>
          <p:cNvSpPr txBox="1">
            <a:spLocks noChangeArrowheads="1"/>
          </p:cNvSpPr>
          <p:nvPr/>
        </p:nvSpPr>
        <p:spPr bwMode="auto">
          <a:xfrm>
            <a:off x="10071100" y="3889375"/>
            <a:ext cx="1689100" cy="110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28663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91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11275" indent="-144463" defTabSz="582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684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56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828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40075" indent="-144463" defTabSz="582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altLang="en-US" sz="1200">
                <a:sym typeface="Open Sans"/>
              </a:rPr>
              <a:t>Мерзімді біліктілікті арттыру ИТР, шеберлер мен операторлар үшін міндетті болып табылады.</a:t>
            </a:r>
            <a:endParaRPr lang="en-US" altLang="en-US" sz="1200"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50" y="2546350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6350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38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50" y="4351338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3825" y="3308350"/>
            <a:ext cx="0" cy="280988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9425"/>
            <a:ext cx="12192000" cy="690563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</a:rPr>
              <a:t>Реттелетін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қызметтер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мемлекеттік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органдар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өз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құзыреті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шегінде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белгілеген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сапаға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қойылатын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талаптарды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ескере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отырып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79" name="Freeform 223"/>
          <p:cNvSpPr>
            <a:spLocks noEditPoints="1"/>
          </p:cNvSpPr>
          <p:nvPr/>
        </p:nvSpPr>
        <p:spPr bwMode="auto">
          <a:xfrm>
            <a:off x="3540125" y="2882900"/>
            <a:ext cx="414338" cy="350838"/>
          </a:xfrm>
          <a:custGeom>
            <a:avLst/>
            <a:gdLst>
              <a:gd name="T0" fmla="*/ 2147483646 w 282"/>
              <a:gd name="T1" fmla="*/ 2147483646 h 240"/>
              <a:gd name="T2" fmla="*/ 2147483646 w 282"/>
              <a:gd name="T3" fmla="*/ 2147483646 h 240"/>
              <a:gd name="T4" fmla="*/ 2147483646 w 282"/>
              <a:gd name="T5" fmla="*/ 2147483646 h 240"/>
              <a:gd name="T6" fmla="*/ 2147483646 w 282"/>
              <a:gd name="T7" fmla="*/ 2147483646 h 240"/>
              <a:gd name="T8" fmla="*/ 2147483646 w 282"/>
              <a:gd name="T9" fmla="*/ 2147483646 h 240"/>
              <a:gd name="T10" fmla="*/ 2147483646 w 282"/>
              <a:gd name="T11" fmla="*/ 2147483646 h 240"/>
              <a:gd name="T12" fmla="*/ 2147483646 w 282"/>
              <a:gd name="T13" fmla="*/ 2147483646 h 240"/>
              <a:gd name="T14" fmla="*/ 2147483646 w 282"/>
              <a:gd name="T15" fmla="*/ 2147483646 h 240"/>
              <a:gd name="T16" fmla="*/ 2147483646 w 282"/>
              <a:gd name="T17" fmla="*/ 2147483646 h 240"/>
              <a:gd name="T18" fmla="*/ 2147483646 w 282"/>
              <a:gd name="T19" fmla="*/ 2147483646 h 240"/>
              <a:gd name="T20" fmla="*/ 2147483646 w 282"/>
              <a:gd name="T21" fmla="*/ 2147483646 h 240"/>
              <a:gd name="T22" fmla="*/ 2147483646 w 282"/>
              <a:gd name="T23" fmla="*/ 2147483646 h 240"/>
              <a:gd name="T24" fmla="*/ 2147483646 w 282"/>
              <a:gd name="T25" fmla="*/ 2147483646 h 240"/>
              <a:gd name="T26" fmla="*/ 2147483646 w 282"/>
              <a:gd name="T27" fmla="*/ 2147483646 h 240"/>
              <a:gd name="T28" fmla="*/ 2147483646 w 282"/>
              <a:gd name="T29" fmla="*/ 2147483646 h 240"/>
              <a:gd name="T30" fmla="*/ 2147483646 w 282"/>
              <a:gd name="T31" fmla="*/ 2147483646 h 240"/>
              <a:gd name="T32" fmla="*/ 2147483646 w 282"/>
              <a:gd name="T33" fmla="*/ 2147483646 h 240"/>
              <a:gd name="T34" fmla="*/ 2147483646 w 282"/>
              <a:gd name="T35" fmla="*/ 2147483646 h 240"/>
              <a:gd name="T36" fmla="*/ 2147483646 w 282"/>
              <a:gd name="T37" fmla="*/ 2147483646 h 240"/>
              <a:gd name="T38" fmla="*/ 2147483646 w 282"/>
              <a:gd name="T39" fmla="*/ 2147483646 h 240"/>
              <a:gd name="T40" fmla="*/ 2147483646 w 282"/>
              <a:gd name="T41" fmla="*/ 2147483646 h 240"/>
              <a:gd name="T42" fmla="*/ 2147483646 w 282"/>
              <a:gd name="T43" fmla="*/ 2147483646 h 240"/>
              <a:gd name="T44" fmla="*/ 2147483646 w 282"/>
              <a:gd name="T45" fmla="*/ 2147483646 h 240"/>
              <a:gd name="T46" fmla="*/ 2147483646 w 282"/>
              <a:gd name="T47" fmla="*/ 2147483646 h 240"/>
              <a:gd name="T48" fmla="*/ 2147483646 w 282"/>
              <a:gd name="T49" fmla="*/ 2147483646 h 240"/>
              <a:gd name="T50" fmla="*/ 2147483646 w 282"/>
              <a:gd name="T51" fmla="*/ 2147483646 h 240"/>
              <a:gd name="T52" fmla="*/ 2147483646 w 282"/>
              <a:gd name="T53" fmla="*/ 2147483646 h 240"/>
              <a:gd name="T54" fmla="*/ 2147483646 w 282"/>
              <a:gd name="T55" fmla="*/ 2147483646 h 240"/>
              <a:gd name="T56" fmla="*/ 2147483646 w 282"/>
              <a:gd name="T57" fmla="*/ 2147483646 h 240"/>
              <a:gd name="T58" fmla="*/ 2147483646 w 282"/>
              <a:gd name="T59" fmla="*/ 2147483646 h 240"/>
              <a:gd name="T60" fmla="*/ 2147483646 w 282"/>
              <a:gd name="T61" fmla="*/ 2147483646 h 240"/>
              <a:gd name="T62" fmla="*/ 2147483646 w 282"/>
              <a:gd name="T63" fmla="*/ 2147483646 h 240"/>
              <a:gd name="T64" fmla="*/ 2147483646 w 282"/>
              <a:gd name="T65" fmla="*/ 2147483646 h 240"/>
              <a:gd name="T66" fmla="*/ 2147483646 w 282"/>
              <a:gd name="T67" fmla="*/ 2147483646 h 240"/>
              <a:gd name="T68" fmla="*/ 2147483646 w 282"/>
              <a:gd name="T69" fmla="*/ 2147483646 h 240"/>
              <a:gd name="T70" fmla="*/ 2147483646 w 282"/>
              <a:gd name="T71" fmla="*/ 2147483646 h 240"/>
              <a:gd name="T72" fmla="*/ 2147483646 w 282"/>
              <a:gd name="T73" fmla="*/ 2147483646 h 240"/>
              <a:gd name="T74" fmla="*/ 2147483646 w 282"/>
              <a:gd name="T75" fmla="*/ 2147483646 h 240"/>
              <a:gd name="T76" fmla="*/ 2147483646 w 282"/>
              <a:gd name="T77" fmla="*/ 2147483646 h 240"/>
              <a:gd name="T78" fmla="*/ 2147483646 w 282"/>
              <a:gd name="T79" fmla="*/ 2147483646 h 240"/>
              <a:gd name="T80" fmla="*/ 2147483646 w 282"/>
              <a:gd name="T81" fmla="*/ 2147483646 h 240"/>
              <a:gd name="T82" fmla="*/ 2147483646 w 282"/>
              <a:gd name="T83" fmla="*/ 2147483646 h 240"/>
              <a:gd name="T84" fmla="*/ 2147483646 w 282"/>
              <a:gd name="T85" fmla="*/ 2147483646 h 240"/>
              <a:gd name="T86" fmla="*/ 2147483646 w 282"/>
              <a:gd name="T87" fmla="*/ 2147483646 h 240"/>
              <a:gd name="T88" fmla="*/ 2147483646 w 282"/>
              <a:gd name="T89" fmla="*/ 2147483646 h 240"/>
              <a:gd name="T90" fmla="*/ 2147483646 w 282"/>
              <a:gd name="T91" fmla="*/ 2147483646 h 240"/>
              <a:gd name="T92" fmla="*/ 2147483646 w 282"/>
              <a:gd name="T93" fmla="*/ 2147483646 h 240"/>
              <a:gd name="T94" fmla="*/ 2147483646 w 282"/>
              <a:gd name="T95" fmla="*/ 2147483646 h 240"/>
              <a:gd name="T96" fmla="*/ 2147483646 w 282"/>
              <a:gd name="T97" fmla="*/ 2147483646 h 240"/>
              <a:gd name="T98" fmla="*/ 2147483646 w 282"/>
              <a:gd name="T99" fmla="*/ 2147483646 h 240"/>
              <a:gd name="T100" fmla="*/ 2147483646 w 282"/>
              <a:gd name="T101" fmla="*/ 2147483646 h 240"/>
              <a:gd name="T102" fmla="*/ 2147483646 w 282"/>
              <a:gd name="T103" fmla="*/ 2147483646 h 240"/>
              <a:gd name="T104" fmla="*/ 2147483646 w 282"/>
              <a:gd name="T105" fmla="*/ 2147483646 h 240"/>
              <a:gd name="T106" fmla="*/ 2147483646 w 282"/>
              <a:gd name="T107" fmla="*/ 2147483646 h 240"/>
              <a:gd name="T108" fmla="*/ 2147483646 w 282"/>
              <a:gd name="T109" fmla="*/ 2147483646 h 240"/>
              <a:gd name="T110" fmla="*/ 2147483646 w 282"/>
              <a:gd name="T111" fmla="*/ 2147483646 h 240"/>
              <a:gd name="T112" fmla="*/ 2147483646 w 282"/>
              <a:gd name="T113" fmla="*/ 2147483646 h 240"/>
              <a:gd name="T114" fmla="*/ 2147483646 w 282"/>
              <a:gd name="T115" fmla="*/ 2147483646 h 240"/>
              <a:gd name="T116" fmla="*/ 2147483646 w 282"/>
              <a:gd name="T117" fmla="*/ 2147483646 h 240"/>
              <a:gd name="T118" fmla="*/ 2147483646 w 282"/>
              <a:gd name="T119" fmla="*/ 2147483646 h 240"/>
              <a:gd name="T120" fmla="*/ 2147483646 w 282"/>
              <a:gd name="T121" fmla="*/ 2147483646 h 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0" name="Freeform 223"/>
          <p:cNvSpPr>
            <a:spLocks noEditPoints="1"/>
          </p:cNvSpPr>
          <p:nvPr/>
        </p:nvSpPr>
        <p:spPr bwMode="auto">
          <a:xfrm>
            <a:off x="7443788" y="2882900"/>
            <a:ext cx="414337" cy="350838"/>
          </a:xfrm>
          <a:custGeom>
            <a:avLst/>
            <a:gdLst>
              <a:gd name="T0" fmla="*/ 2147483646 w 282"/>
              <a:gd name="T1" fmla="*/ 2147483646 h 240"/>
              <a:gd name="T2" fmla="*/ 2147483646 w 282"/>
              <a:gd name="T3" fmla="*/ 2147483646 h 240"/>
              <a:gd name="T4" fmla="*/ 2147483646 w 282"/>
              <a:gd name="T5" fmla="*/ 2147483646 h 240"/>
              <a:gd name="T6" fmla="*/ 2147483646 w 282"/>
              <a:gd name="T7" fmla="*/ 2147483646 h 240"/>
              <a:gd name="T8" fmla="*/ 2147483646 w 282"/>
              <a:gd name="T9" fmla="*/ 2147483646 h 240"/>
              <a:gd name="T10" fmla="*/ 2147483646 w 282"/>
              <a:gd name="T11" fmla="*/ 2147483646 h 240"/>
              <a:gd name="T12" fmla="*/ 2147483646 w 282"/>
              <a:gd name="T13" fmla="*/ 2147483646 h 240"/>
              <a:gd name="T14" fmla="*/ 2147483646 w 282"/>
              <a:gd name="T15" fmla="*/ 2147483646 h 240"/>
              <a:gd name="T16" fmla="*/ 2147483646 w 282"/>
              <a:gd name="T17" fmla="*/ 2147483646 h 240"/>
              <a:gd name="T18" fmla="*/ 2147483646 w 282"/>
              <a:gd name="T19" fmla="*/ 2147483646 h 240"/>
              <a:gd name="T20" fmla="*/ 2147483646 w 282"/>
              <a:gd name="T21" fmla="*/ 2147483646 h 240"/>
              <a:gd name="T22" fmla="*/ 2147483646 w 282"/>
              <a:gd name="T23" fmla="*/ 2147483646 h 240"/>
              <a:gd name="T24" fmla="*/ 2147483646 w 282"/>
              <a:gd name="T25" fmla="*/ 2147483646 h 240"/>
              <a:gd name="T26" fmla="*/ 2147483646 w 282"/>
              <a:gd name="T27" fmla="*/ 2147483646 h 240"/>
              <a:gd name="T28" fmla="*/ 2147483646 w 282"/>
              <a:gd name="T29" fmla="*/ 2147483646 h 240"/>
              <a:gd name="T30" fmla="*/ 2147483646 w 282"/>
              <a:gd name="T31" fmla="*/ 2147483646 h 240"/>
              <a:gd name="T32" fmla="*/ 2147483646 w 282"/>
              <a:gd name="T33" fmla="*/ 2147483646 h 240"/>
              <a:gd name="T34" fmla="*/ 2147483646 w 282"/>
              <a:gd name="T35" fmla="*/ 2147483646 h 240"/>
              <a:gd name="T36" fmla="*/ 2147483646 w 282"/>
              <a:gd name="T37" fmla="*/ 2147483646 h 240"/>
              <a:gd name="T38" fmla="*/ 2147483646 w 282"/>
              <a:gd name="T39" fmla="*/ 2147483646 h 240"/>
              <a:gd name="T40" fmla="*/ 2147483646 w 282"/>
              <a:gd name="T41" fmla="*/ 2147483646 h 240"/>
              <a:gd name="T42" fmla="*/ 2147483646 w 282"/>
              <a:gd name="T43" fmla="*/ 2147483646 h 240"/>
              <a:gd name="T44" fmla="*/ 2147483646 w 282"/>
              <a:gd name="T45" fmla="*/ 2147483646 h 240"/>
              <a:gd name="T46" fmla="*/ 2147483646 w 282"/>
              <a:gd name="T47" fmla="*/ 2147483646 h 240"/>
              <a:gd name="T48" fmla="*/ 2147483646 w 282"/>
              <a:gd name="T49" fmla="*/ 2147483646 h 240"/>
              <a:gd name="T50" fmla="*/ 2147483646 w 282"/>
              <a:gd name="T51" fmla="*/ 2147483646 h 240"/>
              <a:gd name="T52" fmla="*/ 2147483646 w 282"/>
              <a:gd name="T53" fmla="*/ 2147483646 h 240"/>
              <a:gd name="T54" fmla="*/ 2147483646 w 282"/>
              <a:gd name="T55" fmla="*/ 2147483646 h 240"/>
              <a:gd name="T56" fmla="*/ 2147483646 w 282"/>
              <a:gd name="T57" fmla="*/ 2147483646 h 240"/>
              <a:gd name="T58" fmla="*/ 2147483646 w 282"/>
              <a:gd name="T59" fmla="*/ 2147483646 h 240"/>
              <a:gd name="T60" fmla="*/ 2147483646 w 282"/>
              <a:gd name="T61" fmla="*/ 2147483646 h 240"/>
              <a:gd name="T62" fmla="*/ 2147483646 w 282"/>
              <a:gd name="T63" fmla="*/ 2147483646 h 240"/>
              <a:gd name="T64" fmla="*/ 2147483646 w 282"/>
              <a:gd name="T65" fmla="*/ 2147483646 h 240"/>
              <a:gd name="T66" fmla="*/ 2147483646 w 282"/>
              <a:gd name="T67" fmla="*/ 2147483646 h 240"/>
              <a:gd name="T68" fmla="*/ 2147483646 w 282"/>
              <a:gd name="T69" fmla="*/ 2147483646 h 240"/>
              <a:gd name="T70" fmla="*/ 2147483646 w 282"/>
              <a:gd name="T71" fmla="*/ 2147483646 h 240"/>
              <a:gd name="T72" fmla="*/ 2147483646 w 282"/>
              <a:gd name="T73" fmla="*/ 2147483646 h 240"/>
              <a:gd name="T74" fmla="*/ 2147483646 w 282"/>
              <a:gd name="T75" fmla="*/ 2147483646 h 240"/>
              <a:gd name="T76" fmla="*/ 2147483646 w 282"/>
              <a:gd name="T77" fmla="*/ 2147483646 h 240"/>
              <a:gd name="T78" fmla="*/ 2147483646 w 282"/>
              <a:gd name="T79" fmla="*/ 2147483646 h 240"/>
              <a:gd name="T80" fmla="*/ 2147483646 w 282"/>
              <a:gd name="T81" fmla="*/ 2147483646 h 240"/>
              <a:gd name="T82" fmla="*/ 2147483646 w 282"/>
              <a:gd name="T83" fmla="*/ 2147483646 h 240"/>
              <a:gd name="T84" fmla="*/ 2147483646 w 282"/>
              <a:gd name="T85" fmla="*/ 2147483646 h 240"/>
              <a:gd name="T86" fmla="*/ 2147483646 w 282"/>
              <a:gd name="T87" fmla="*/ 2147483646 h 240"/>
              <a:gd name="T88" fmla="*/ 2147483646 w 282"/>
              <a:gd name="T89" fmla="*/ 2147483646 h 240"/>
              <a:gd name="T90" fmla="*/ 2147483646 w 282"/>
              <a:gd name="T91" fmla="*/ 2147483646 h 240"/>
              <a:gd name="T92" fmla="*/ 2147483646 w 282"/>
              <a:gd name="T93" fmla="*/ 2147483646 h 240"/>
              <a:gd name="T94" fmla="*/ 2147483646 w 282"/>
              <a:gd name="T95" fmla="*/ 2147483646 h 240"/>
              <a:gd name="T96" fmla="*/ 2147483646 w 282"/>
              <a:gd name="T97" fmla="*/ 2147483646 h 240"/>
              <a:gd name="T98" fmla="*/ 2147483646 w 282"/>
              <a:gd name="T99" fmla="*/ 2147483646 h 240"/>
              <a:gd name="T100" fmla="*/ 2147483646 w 282"/>
              <a:gd name="T101" fmla="*/ 2147483646 h 240"/>
              <a:gd name="T102" fmla="*/ 2147483646 w 282"/>
              <a:gd name="T103" fmla="*/ 2147483646 h 240"/>
              <a:gd name="T104" fmla="*/ 2147483646 w 282"/>
              <a:gd name="T105" fmla="*/ 2147483646 h 240"/>
              <a:gd name="T106" fmla="*/ 2147483646 w 282"/>
              <a:gd name="T107" fmla="*/ 2147483646 h 240"/>
              <a:gd name="T108" fmla="*/ 2147483646 w 282"/>
              <a:gd name="T109" fmla="*/ 2147483646 h 240"/>
              <a:gd name="T110" fmla="*/ 2147483646 w 282"/>
              <a:gd name="T111" fmla="*/ 2147483646 h 240"/>
              <a:gd name="T112" fmla="*/ 2147483646 w 282"/>
              <a:gd name="T113" fmla="*/ 2147483646 h 240"/>
              <a:gd name="T114" fmla="*/ 2147483646 w 282"/>
              <a:gd name="T115" fmla="*/ 2147483646 h 240"/>
              <a:gd name="T116" fmla="*/ 2147483646 w 282"/>
              <a:gd name="T117" fmla="*/ 2147483646 h 240"/>
              <a:gd name="T118" fmla="*/ 2147483646 w 282"/>
              <a:gd name="T119" fmla="*/ 2147483646 h 240"/>
              <a:gd name="T120" fmla="*/ 2147483646 w 282"/>
              <a:gd name="T121" fmla="*/ 2147483646 h 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1" name="Freeform 223"/>
          <p:cNvSpPr>
            <a:spLocks noEditPoints="1"/>
          </p:cNvSpPr>
          <p:nvPr/>
        </p:nvSpPr>
        <p:spPr bwMode="auto">
          <a:xfrm>
            <a:off x="11349038" y="2882900"/>
            <a:ext cx="414337" cy="350838"/>
          </a:xfrm>
          <a:custGeom>
            <a:avLst/>
            <a:gdLst>
              <a:gd name="T0" fmla="*/ 2147483646 w 282"/>
              <a:gd name="T1" fmla="*/ 2147483646 h 240"/>
              <a:gd name="T2" fmla="*/ 2147483646 w 282"/>
              <a:gd name="T3" fmla="*/ 2147483646 h 240"/>
              <a:gd name="T4" fmla="*/ 2147483646 w 282"/>
              <a:gd name="T5" fmla="*/ 2147483646 h 240"/>
              <a:gd name="T6" fmla="*/ 2147483646 w 282"/>
              <a:gd name="T7" fmla="*/ 2147483646 h 240"/>
              <a:gd name="T8" fmla="*/ 2147483646 w 282"/>
              <a:gd name="T9" fmla="*/ 2147483646 h 240"/>
              <a:gd name="T10" fmla="*/ 2147483646 w 282"/>
              <a:gd name="T11" fmla="*/ 2147483646 h 240"/>
              <a:gd name="T12" fmla="*/ 2147483646 w 282"/>
              <a:gd name="T13" fmla="*/ 2147483646 h 240"/>
              <a:gd name="T14" fmla="*/ 2147483646 w 282"/>
              <a:gd name="T15" fmla="*/ 2147483646 h 240"/>
              <a:gd name="T16" fmla="*/ 2147483646 w 282"/>
              <a:gd name="T17" fmla="*/ 2147483646 h 240"/>
              <a:gd name="T18" fmla="*/ 2147483646 w 282"/>
              <a:gd name="T19" fmla="*/ 2147483646 h 240"/>
              <a:gd name="T20" fmla="*/ 2147483646 w 282"/>
              <a:gd name="T21" fmla="*/ 2147483646 h 240"/>
              <a:gd name="T22" fmla="*/ 2147483646 w 282"/>
              <a:gd name="T23" fmla="*/ 2147483646 h 240"/>
              <a:gd name="T24" fmla="*/ 2147483646 w 282"/>
              <a:gd name="T25" fmla="*/ 2147483646 h 240"/>
              <a:gd name="T26" fmla="*/ 2147483646 w 282"/>
              <a:gd name="T27" fmla="*/ 2147483646 h 240"/>
              <a:gd name="T28" fmla="*/ 2147483646 w 282"/>
              <a:gd name="T29" fmla="*/ 2147483646 h 240"/>
              <a:gd name="T30" fmla="*/ 2147483646 w 282"/>
              <a:gd name="T31" fmla="*/ 2147483646 h 240"/>
              <a:gd name="T32" fmla="*/ 2147483646 w 282"/>
              <a:gd name="T33" fmla="*/ 2147483646 h 240"/>
              <a:gd name="T34" fmla="*/ 2147483646 w 282"/>
              <a:gd name="T35" fmla="*/ 2147483646 h 240"/>
              <a:gd name="T36" fmla="*/ 2147483646 w 282"/>
              <a:gd name="T37" fmla="*/ 2147483646 h 240"/>
              <a:gd name="T38" fmla="*/ 2147483646 w 282"/>
              <a:gd name="T39" fmla="*/ 2147483646 h 240"/>
              <a:gd name="T40" fmla="*/ 2147483646 w 282"/>
              <a:gd name="T41" fmla="*/ 2147483646 h 240"/>
              <a:gd name="T42" fmla="*/ 2147483646 w 282"/>
              <a:gd name="T43" fmla="*/ 2147483646 h 240"/>
              <a:gd name="T44" fmla="*/ 2147483646 w 282"/>
              <a:gd name="T45" fmla="*/ 2147483646 h 240"/>
              <a:gd name="T46" fmla="*/ 2147483646 w 282"/>
              <a:gd name="T47" fmla="*/ 2147483646 h 240"/>
              <a:gd name="T48" fmla="*/ 2147483646 w 282"/>
              <a:gd name="T49" fmla="*/ 2147483646 h 240"/>
              <a:gd name="T50" fmla="*/ 2147483646 w 282"/>
              <a:gd name="T51" fmla="*/ 2147483646 h 240"/>
              <a:gd name="T52" fmla="*/ 2147483646 w 282"/>
              <a:gd name="T53" fmla="*/ 2147483646 h 240"/>
              <a:gd name="T54" fmla="*/ 2147483646 w 282"/>
              <a:gd name="T55" fmla="*/ 2147483646 h 240"/>
              <a:gd name="T56" fmla="*/ 2147483646 w 282"/>
              <a:gd name="T57" fmla="*/ 2147483646 h 240"/>
              <a:gd name="T58" fmla="*/ 2147483646 w 282"/>
              <a:gd name="T59" fmla="*/ 2147483646 h 240"/>
              <a:gd name="T60" fmla="*/ 2147483646 w 282"/>
              <a:gd name="T61" fmla="*/ 2147483646 h 240"/>
              <a:gd name="T62" fmla="*/ 2147483646 w 282"/>
              <a:gd name="T63" fmla="*/ 2147483646 h 240"/>
              <a:gd name="T64" fmla="*/ 2147483646 w 282"/>
              <a:gd name="T65" fmla="*/ 2147483646 h 240"/>
              <a:gd name="T66" fmla="*/ 2147483646 w 282"/>
              <a:gd name="T67" fmla="*/ 2147483646 h 240"/>
              <a:gd name="T68" fmla="*/ 2147483646 w 282"/>
              <a:gd name="T69" fmla="*/ 2147483646 h 240"/>
              <a:gd name="T70" fmla="*/ 2147483646 w 282"/>
              <a:gd name="T71" fmla="*/ 2147483646 h 240"/>
              <a:gd name="T72" fmla="*/ 2147483646 w 282"/>
              <a:gd name="T73" fmla="*/ 2147483646 h 240"/>
              <a:gd name="T74" fmla="*/ 2147483646 w 282"/>
              <a:gd name="T75" fmla="*/ 2147483646 h 240"/>
              <a:gd name="T76" fmla="*/ 2147483646 w 282"/>
              <a:gd name="T77" fmla="*/ 2147483646 h 240"/>
              <a:gd name="T78" fmla="*/ 2147483646 w 282"/>
              <a:gd name="T79" fmla="*/ 2147483646 h 240"/>
              <a:gd name="T80" fmla="*/ 2147483646 w 282"/>
              <a:gd name="T81" fmla="*/ 2147483646 h 240"/>
              <a:gd name="T82" fmla="*/ 2147483646 w 282"/>
              <a:gd name="T83" fmla="*/ 2147483646 h 240"/>
              <a:gd name="T84" fmla="*/ 2147483646 w 282"/>
              <a:gd name="T85" fmla="*/ 2147483646 h 240"/>
              <a:gd name="T86" fmla="*/ 2147483646 w 282"/>
              <a:gd name="T87" fmla="*/ 2147483646 h 240"/>
              <a:gd name="T88" fmla="*/ 2147483646 w 282"/>
              <a:gd name="T89" fmla="*/ 2147483646 h 240"/>
              <a:gd name="T90" fmla="*/ 2147483646 w 282"/>
              <a:gd name="T91" fmla="*/ 2147483646 h 240"/>
              <a:gd name="T92" fmla="*/ 2147483646 w 282"/>
              <a:gd name="T93" fmla="*/ 2147483646 h 240"/>
              <a:gd name="T94" fmla="*/ 2147483646 w 282"/>
              <a:gd name="T95" fmla="*/ 2147483646 h 240"/>
              <a:gd name="T96" fmla="*/ 2147483646 w 282"/>
              <a:gd name="T97" fmla="*/ 2147483646 h 240"/>
              <a:gd name="T98" fmla="*/ 2147483646 w 282"/>
              <a:gd name="T99" fmla="*/ 2147483646 h 240"/>
              <a:gd name="T100" fmla="*/ 2147483646 w 282"/>
              <a:gd name="T101" fmla="*/ 2147483646 h 240"/>
              <a:gd name="T102" fmla="*/ 2147483646 w 282"/>
              <a:gd name="T103" fmla="*/ 2147483646 h 240"/>
              <a:gd name="T104" fmla="*/ 2147483646 w 282"/>
              <a:gd name="T105" fmla="*/ 2147483646 h 240"/>
              <a:gd name="T106" fmla="*/ 2147483646 w 282"/>
              <a:gd name="T107" fmla="*/ 2147483646 h 240"/>
              <a:gd name="T108" fmla="*/ 2147483646 w 282"/>
              <a:gd name="T109" fmla="*/ 2147483646 h 240"/>
              <a:gd name="T110" fmla="*/ 2147483646 w 282"/>
              <a:gd name="T111" fmla="*/ 2147483646 h 240"/>
              <a:gd name="T112" fmla="*/ 2147483646 w 282"/>
              <a:gd name="T113" fmla="*/ 2147483646 h 240"/>
              <a:gd name="T114" fmla="*/ 2147483646 w 282"/>
              <a:gd name="T115" fmla="*/ 2147483646 h 240"/>
              <a:gd name="T116" fmla="*/ 2147483646 w 282"/>
              <a:gd name="T117" fmla="*/ 2147483646 h 240"/>
              <a:gd name="T118" fmla="*/ 2147483646 w 282"/>
              <a:gd name="T119" fmla="*/ 2147483646 h 240"/>
              <a:gd name="T120" fmla="*/ 2147483646 w 282"/>
              <a:gd name="T121" fmla="*/ 2147483646 h 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2" name="Freeform 223"/>
          <p:cNvSpPr>
            <a:spLocks noEditPoints="1"/>
          </p:cNvSpPr>
          <p:nvPr/>
        </p:nvSpPr>
        <p:spPr bwMode="auto">
          <a:xfrm>
            <a:off x="3540125" y="4687888"/>
            <a:ext cx="414338" cy="352425"/>
          </a:xfrm>
          <a:custGeom>
            <a:avLst/>
            <a:gdLst>
              <a:gd name="T0" fmla="*/ 2147483646 w 282"/>
              <a:gd name="T1" fmla="*/ 2147483646 h 240"/>
              <a:gd name="T2" fmla="*/ 2147483646 w 282"/>
              <a:gd name="T3" fmla="*/ 2147483646 h 240"/>
              <a:gd name="T4" fmla="*/ 2147483646 w 282"/>
              <a:gd name="T5" fmla="*/ 2147483646 h 240"/>
              <a:gd name="T6" fmla="*/ 2147483646 w 282"/>
              <a:gd name="T7" fmla="*/ 2147483646 h 240"/>
              <a:gd name="T8" fmla="*/ 2147483646 w 282"/>
              <a:gd name="T9" fmla="*/ 2147483646 h 240"/>
              <a:gd name="T10" fmla="*/ 2147483646 w 282"/>
              <a:gd name="T11" fmla="*/ 2147483646 h 240"/>
              <a:gd name="T12" fmla="*/ 2147483646 w 282"/>
              <a:gd name="T13" fmla="*/ 2147483646 h 240"/>
              <a:gd name="T14" fmla="*/ 2147483646 w 282"/>
              <a:gd name="T15" fmla="*/ 2147483646 h 240"/>
              <a:gd name="T16" fmla="*/ 2147483646 w 282"/>
              <a:gd name="T17" fmla="*/ 2147483646 h 240"/>
              <a:gd name="T18" fmla="*/ 2147483646 w 282"/>
              <a:gd name="T19" fmla="*/ 2147483646 h 240"/>
              <a:gd name="T20" fmla="*/ 2147483646 w 282"/>
              <a:gd name="T21" fmla="*/ 2147483646 h 240"/>
              <a:gd name="T22" fmla="*/ 2147483646 w 282"/>
              <a:gd name="T23" fmla="*/ 2147483646 h 240"/>
              <a:gd name="T24" fmla="*/ 2147483646 w 282"/>
              <a:gd name="T25" fmla="*/ 2147483646 h 240"/>
              <a:gd name="T26" fmla="*/ 2147483646 w 282"/>
              <a:gd name="T27" fmla="*/ 2147483646 h 240"/>
              <a:gd name="T28" fmla="*/ 2147483646 w 282"/>
              <a:gd name="T29" fmla="*/ 2147483646 h 240"/>
              <a:gd name="T30" fmla="*/ 2147483646 w 282"/>
              <a:gd name="T31" fmla="*/ 2147483646 h 240"/>
              <a:gd name="T32" fmla="*/ 2147483646 w 282"/>
              <a:gd name="T33" fmla="*/ 2147483646 h 240"/>
              <a:gd name="T34" fmla="*/ 2147483646 w 282"/>
              <a:gd name="T35" fmla="*/ 2147483646 h 240"/>
              <a:gd name="T36" fmla="*/ 2147483646 w 282"/>
              <a:gd name="T37" fmla="*/ 2147483646 h 240"/>
              <a:gd name="T38" fmla="*/ 2147483646 w 282"/>
              <a:gd name="T39" fmla="*/ 2147483646 h 240"/>
              <a:gd name="T40" fmla="*/ 2147483646 w 282"/>
              <a:gd name="T41" fmla="*/ 2147483646 h 240"/>
              <a:gd name="T42" fmla="*/ 2147483646 w 282"/>
              <a:gd name="T43" fmla="*/ 2147483646 h 240"/>
              <a:gd name="T44" fmla="*/ 2147483646 w 282"/>
              <a:gd name="T45" fmla="*/ 2147483646 h 240"/>
              <a:gd name="T46" fmla="*/ 2147483646 w 282"/>
              <a:gd name="T47" fmla="*/ 2147483646 h 240"/>
              <a:gd name="T48" fmla="*/ 2147483646 w 282"/>
              <a:gd name="T49" fmla="*/ 2147483646 h 240"/>
              <a:gd name="T50" fmla="*/ 2147483646 w 282"/>
              <a:gd name="T51" fmla="*/ 2147483646 h 240"/>
              <a:gd name="T52" fmla="*/ 2147483646 w 282"/>
              <a:gd name="T53" fmla="*/ 2147483646 h 240"/>
              <a:gd name="T54" fmla="*/ 2147483646 w 282"/>
              <a:gd name="T55" fmla="*/ 2147483646 h 240"/>
              <a:gd name="T56" fmla="*/ 2147483646 w 282"/>
              <a:gd name="T57" fmla="*/ 2147483646 h 240"/>
              <a:gd name="T58" fmla="*/ 2147483646 w 282"/>
              <a:gd name="T59" fmla="*/ 2147483646 h 240"/>
              <a:gd name="T60" fmla="*/ 2147483646 w 282"/>
              <a:gd name="T61" fmla="*/ 2147483646 h 240"/>
              <a:gd name="T62" fmla="*/ 2147483646 w 282"/>
              <a:gd name="T63" fmla="*/ 2147483646 h 240"/>
              <a:gd name="T64" fmla="*/ 2147483646 w 282"/>
              <a:gd name="T65" fmla="*/ 2147483646 h 240"/>
              <a:gd name="T66" fmla="*/ 2147483646 w 282"/>
              <a:gd name="T67" fmla="*/ 2147483646 h 240"/>
              <a:gd name="T68" fmla="*/ 2147483646 w 282"/>
              <a:gd name="T69" fmla="*/ 2147483646 h 240"/>
              <a:gd name="T70" fmla="*/ 2147483646 w 282"/>
              <a:gd name="T71" fmla="*/ 2147483646 h 240"/>
              <a:gd name="T72" fmla="*/ 2147483646 w 282"/>
              <a:gd name="T73" fmla="*/ 2147483646 h 240"/>
              <a:gd name="T74" fmla="*/ 2147483646 w 282"/>
              <a:gd name="T75" fmla="*/ 2147483646 h 240"/>
              <a:gd name="T76" fmla="*/ 2147483646 w 282"/>
              <a:gd name="T77" fmla="*/ 2147483646 h 240"/>
              <a:gd name="T78" fmla="*/ 2147483646 w 282"/>
              <a:gd name="T79" fmla="*/ 2147483646 h 240"/>
              <a:gd name="T80" fmla="*/ 2147483646 w 282"/>
              <a:gd name="T81" fmla="*/ 2147483646 h 240"/>
              <a:gd name="T82" fmla="*/ 2147483646 w 282"/>
              <a:gd name="T83" fmla="*/ 2147483646 h 240"/>
              <a:gd name="T84" fmla="*/ 2147483646 w 282"/>
              <a:gd name="T85" fmla="*/ 2147483646 h 240"/>
              <a:gd name="T86" fmla="*/ 2147483646 w 282"/>
              <a:gd name="T87" fmla="*/ 2147483646 h 240"/>
              <a:gd name="T88" fmla="*/ 2147483646 w 282"/>
              <a:gd name="T89" fmla="*/ 2147483646 h 240"/>
              <a:gd name="T90" fmla="*/ 2147483646 w 282"/>
              <a:gd name="T91" fmla="*/ 2147483646 h 240"/>
              <a:gd name="T92" fmla="*/ 2147483646 w 282"/>
              <a:gd name="T93" fmla="*/ 2147483646 h 240"/>
              <a:gd name="T94" fmla="*/ 2147483646 w 282"/>
              <a:gd name="T95" fmla="*/ 2147483646 h 240"/>
              <a:gd name="T96" fmla="*/ 2147483646 w 282"/>
              <a:gd name="T97" fmla="*/ 2147483646 h 240"/>
              <a:gd name="T98" fmla="*/ 2147483646 w 282"/>
              <a:gd name="T99" fmla="*/ 2147483646 h 240"/>
              <a:gd name="T100" fmla="*/ 2147483646 w 282"/>
              <a:gd name="T101" fmla="*/ 2147483646 h 240"/>
              <a:gd name="T102" fmla="*/ 2147483646 w 282"/>
              <a:gd name="T103" fmla="*/ 2147483646 h 240"/>
              <a:gd name="T104" fmla="*/ 2147483646 w 282"/>
              <a:gd name="T105" fmla="*/ 2147483646 h 240"/>
              <a:gd name="T106" fmla="*/ 2147483646 w 282"/>
              <a:gd name="T107" fmla="*/ 2147483646 h 240"/>
              <a:gd name="T108" fmla="*/ 2147483646 w 282"/>
              <a:gd name="T109" fmla="*/ 2147483646 h 240"/>
              <a:gd name="T110" fmla="*/ 2147483646 w 282"/>
              <a:gd name="T111" fmla="*/ 2147483646 h 240"/>
              <a:gd name="T112" fmla="*/ 2147483646 w 282"/>
              <a:gd name="T113" fmla="*/ 2147483646 h 240"/>
              <a:gd name="T114" fmla="*/ 2147483646 w 282"/>
              <a:gd name="T115" fmla="*/ 2147483646 h 240"/>
              <a:gd name="T116" fmla="*/ 2147483646 w 282"/>
              <a:gd name="T117" fmla="*/ 2147483646 h 240"/>
              <a:gd name="T118" fmla="*/ 2147483646 w 282"/>
              <a:gd name="T119" fmla="*/ 2147483646 h 240"/>
              <a:gd name="T120" fmla="*/ 2147483646 w 282"/>
              <a:gd name="T121" fmla="*/ 2147483646 h 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3" name="Freeform 223"/>
          <p:cNvSpPr>
            <a:spLocks noEditPoints="1"/>
          </p:cNvSpPr>
          <p:nvPr/>
        </p:nvSpPr>
        <p:spPr bwMode="auto">
          <a:xfrm>
            <a:off x="7443788" y="4687888"/>
            <a:ext cx="414337" cy="352425"/>
          </a:xfrm>
          <a:custGeom>
            <a:avLst/>
            <a:gdLst>
              <a:gd name="T0" fmla="*/ 2147483646 w 282"/>
              <a:gd name="T1" fmla="*/ 2147483646 h 240"/>
              <a:gd name="T2" fmla="*/ 2147483646 w 282"/>
              <a:gd name="T3" fmla="*/ 2147483646 h 240"/>
              <a:gd name="T4" fmla="*/ 2147483646 w 282"/>
              <a:gd name="T5" fmla="*/ 2147483646 h 240"/>
              <a:gd name="T6" fmla="*/ 2147483646 w 282"/>
              <a:gd name="T7" fmla="*/ 2147483646 h 240"/>
              <a:gd name="T8" fmla="*/ 2147483646 w 282"/>
              <a:gd name="T9" fmla="*/ 2147483646 h 240"/>
              <a:gd name="T10" fmla="*/ 2147483646 w 282"/>
              <a:gd name="T11" fmla="*/ 2147483646 h 240"/>
              <a:gd name="T12" fmla="*/ 2147483646 w 282"/>
              <a:gd name="T13" fmla="*/ 2147483646 h 240"/>
              <a:gd name="T14" fmla="*/ 2147483646 w 282"/>
              <a:gd name="T15" fmla="*/ 2147483646 h 240"/>
              <a:gd name="T16" fmla="*/ 2147483646 w 282"/>
              <a:gd name="T17" fmla="*/ 2147483646 h 240"/>
              <a:gd name="T18" fmla="*/ 2147483646 w 282"/>
              <a:gd name="T19" fmla="*/ 2147483646 h 240"/>
              <a:gd name="T20" fmla="*/ 2147483646 w 282"/>
              <a:gd name="T21" fmla="*/ 2147483646 h 240"/>
              <a:gd name="T22" fmla="*/ 2147483646 w 282"/>
              <a:gd name="T23" fmla="*/ 2147483646 h 240"/>
              <a:gd name="T24" fmla="*/ 2147483646 w 282"/>
              <a:gd name="T25" fmla="*/ 2147483646 h 240"/>
              <a:gd name="T26" fmla="*/ 2147483646 w 282"/>
              <a:gd name="T27" fmla="*/ 2147483646 h 240"/>
              <a:gd name="T28" fmla="*/ 2147483646 w 282"/>
              <a:gd name="T29" fmla="*/ 2147483646 h 240"/>
              <a:gd name="T30" fmla="*/ 2147483646 w 282"/>
              <a:gd name="T31" fmla="*/ 2147483646 h 240"/>
              <a:gd name="T32" fmla="*/ 2147483646 w 282"/>
              <a:gd name="T33" fmla="*/ 2147483646 h 240"/>
              <a:gd name="T34" fmla="*/ 2147483646 w 282"/>
              <a:gd name="T35" fmla="*/ 2147483646 h 240"/>
              <a:gd name="T36" fmla="*/ 2147483646 w 282"/>
              <a:gd name="T37" fmla="*/ 2147483646 h 240"/>
              <a:gd name="T38" fmla="*/ 2147483646 w 282"/>
              <a:gd name="T39" fmla="*/ 2147483646 h 240"/>
              <a:gd name="T40" fmla="*/ 2147483646 w 282"/>
              <a:gd name="T41" fmla="*/ 2147483646 h 240"/>
              <a:gd name="T42" fmla="*/ 2147483646 w 282"/>
              <a:gd name="T43" fmla="*/ 2147483646 h 240"/>
              <a:gd name="T44" fmla="*/ 2147483646 w 282"/>
              <a:gd name="T45" fmla="*/ 2147483646 h 240"/>
              <a:gd name="T46" fmla="*/ 2147483646 w 282"/>
              <a:gd name="T47" fmla="*/ 2147483646 h 240"/>
              <a:gd name="T48" fmla="*/ 2147483646 w 282"/>
              <a:gd name="T49" fmla="*/ 2147483646 h 240"/>
              <a:gd name="T50" fmla="*/ 2147483646 w 282"/>
              <a:gd name="T51" fmla="*/ 2147483646 h 240"/>
              <a:gd name="T52" fmla="*/ 2147483646 w 282"/>
              <a:gd name="T53" fmla="*/ 2147483646 h 240"/>
              <a:gd name="T54" fmla="*/ 2147483646 w 282"/>
              <a:gd name="T55" fmla="*/ 2147483646 h 240"/>
              <a:gd name="T56" fmla="*/ 2147483646 w 282"/>
              <a:gd name="T57" fmla="*/ 2147483646 h 240"/>
              <a:gd name="T58" fmla="*/ 2147483646 w 282"/>
              <a:gd name="T59" fmla="*/ 2147483646 h 240"/>
              <a:gd name="T60" fmla="*/ 2147483646 w 282"/>
              <a:gd name="T61" fmla="*/ 2147483646 h 240"/>
              <a:gd name="T62" fmla="*/ 2147483646 w 282"/>
              <a:gd name="T63" fmla="*/ 2147483646 h 240"/>
              <a:gd name="T64" fmla="*/ 2147483646 w 282"/>
              <a:gd name="T65" fmla="*/ 2147483646 h 240"/>
              <a:gd name="T66" fmla="*/ 2147483646 w 282"/>
              <a:gd name="T67" fmla="*/ 2147483646 h 240"/>
              <a:gd name="T68" fmla="*/ 2147483646 w 282"/>
              <a:gd name="T69" fmla="*/ 2147483646 h 240"/>
              <a:gd name="T70" fmla="*/ 2147483646 w 282"/>
              <a:gd name="T71" fmla="*/ 2147483646 h 240"/>
              <a:gd name="T72" fmla="*/ 2147483646 w 282"/>
              <a:gd name="T73" fmla="*/ 2147483646 h 240"/>
              <a:gd name="T74" fmla="*/ 2147483646 w 282"/>
              <a:gd name="T75" fmla="*/ 2147483646 h 240"/>
              <a:gd name="T76" fmla="*/ 2147483646 w 282"/>
              <a:gd name="T77" fmla="*/ 2147483646 h 240"/>
              <a:gd name="T78" fmla="*/ 2147483646 w 282"/>
              <a:gd name="T79" fmla="*/ 2147483646 h 240"/>
              <a:gd name="T80" fmla="*/ 2147483646 w 282"/>
              <a:gd name="T81" fmla="*/ 2147483646 h 240"/>
              <a:gd name="T82" fmla="*/ 2147483646 w 282"/>
              <a:gd name="T83" fmla="*/ 2147483646 h 240"/>
              <a:gd name="T84" fmla="*/ 2147483646 w 282"/>
              <a:gd name="T85" fmla="*/ 2147483646 h 240"/>
              <a:gd name="T86" fmla="*/ 2147483646 w 282"/>
              <a:gd name="T87" fmla="*/ 2147483646 h 240"/>
              <a:gd name="T88" fmla="*/ 2147483646 w 282"/>
              <a:gd name="T89" fmla="*/ 2147483646 h 240"/>
              <a:gd name="T90" fmla="*/ 2147483646 w 282"/>
              <a:gd name="T91" fmla="*/ 2147483646 h 240"/>
              <a:gd name="T92" fmla="*/ 2147483646 w 282"/>
              <a:gd name="T93" fmla="*/ 2147483646 h 240"/>
              <a:gd name="T94" fmla="*/ 2147483646 w 282"/>
              <a:gd name="T95" fmla="*/ 2147483646 h 240"/>
              <a:gd name="T96" fmla="*/ 2147483646 w 282"/>
              <a:gd name="T97" fmla="*/ 2147483646 h 240"/>
              <a:gd name="T98" fmla="*/ 2147483646 w 282"/>
              <a:gd name="T99" fmla="*/ 2147483646 h 240"/>
              <a:gd name="T100" fmla="*/ 2147483646 w 282"/>
              <a:gd name="T101" fmla="*/ 2147483646 h 240"/>
              <a:gd name="T102" fmla="*/ 2147483646 w 282"/>
              <a:gd name="T103" fmla="*/ 2147483646 h 240"/>
              <a:gd name="T104" fmla="*/ 2147483646 w 282"/>
              <a:gd name="T105" fmla="*/ 2147483646 h 240"/>
              <a:gd name="T106" fmla="*/ 2147483646 w 282"/>
              <a:gd name="T107" fmla="*/ 2147483646 h 240"/>
              <a:gd name="T108" fmla="*/ 2147483646 w 282"/>
              <a:gd name="T109" fmla="*/ 2147483646 h 240"/>
              <a:gd name="T110" fmla="*/ 2147483646 w 282"/>
              <a:gd name="T111" fmla="*/ 2147483646 h 240"/>
              <a:gd name="T112" fmla="*/ 2147483646 w 282"/>
              <a:gd name="T113" fmla="*/ 2147483646 h 240"/>
              <a:gd name="T114" fmla="*/ 2147483646 w 282"/>
              <a:gd name="T115" fmla="*/ 2147483646 h 240"/>
              <a:gd name="T116" fmla="*/ 2147483646 w 282"/>
              <a:gd name="T117" fmla="*/ 2147483646 h 240"/>
              <a:gd name="T118" fmla="*/ 2147483646 w 282"/>
              <a:gd name="T119" fmla="*/ 2147483646 h 240"/>
              <a:gd name="T120" fmla="*/ 2147483646 w 282"/>
              <a:gd name="T121" fmla="*/ 2147483646 h 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4" name="Freeform 223"/>
          <p:cNvSpPr>
            <a:spLocks noEditPoints="1"/>
          </p:cNvSpPr>
          <p:nvPr/>
        </p:nvSpPr>
        <p:spPr bwMode="auto">
          <a:xfrm>
            <a:off x="11349038" y="4860925"/>
            <a:ext cx="414337" cy="352425"/>
          </a:xfrm>
          <a:custGeom>
            <a:avLst/>
            <a:gdLst>
              <a:gd name="T0" fmla="*/ 2147483646 w 282"/>
              <a:gd name="T1" fmla="*/ 2147483646 h 240"/>
              <a:gd name="T2" fmla="*/ 2147483646 w 282"/>
              <a:gd name="T3" fmla="*/ 2147483646 h 240"/>
              <a:gd name="T4" fmla="*/ 2147483646 w 282"/>
              <a:gd name="T5" fmla="*/ 2147483646 h 240"/>
              <a:gd name="T6" fmla="*/ 2147483646 w 282"/>
              <a:gd name="T7" fmla="*/ 2147483646 h 240"/>
              <a:gd name="T8" fmla="*/ 2147483646 w 282"/>
              <a:gd name="T9" fmla="*/ 2147483646 h 240"/>
              <a:gd name="T10" fmla="*/ 2147483646 w 282"/>
              <a:gd name="T11" fmla="*/ 2147483646 h 240"/>
              <a:gd name="T12" fmla="*/ 2147483646 w 282"/>
              <a:gd name="T13" fmla="*/ 2147483646 h 240"/>
              <a:gd name="T14" fmla="*/ 2147483646 w 282"/>
              <a:gd name="T15" fmla="*/ 2147483646 h 240"/>
              <a:gd name="T16" fmla="*/ 2147483646 w 282"/>
              <a:gd name="T17" fmla="*/ 2147483646 h 240"/>
              <a:gd name="T18" fmla="*/ 2147483646 w 282"/>
              <a:gd name="T19" fmla="*/ 2147483646 h 240"/>
              <a:gd name="T20" fmla="*/ 2147483646 w 282"/>
              <a:gd name="T21" fmla="*/ 2147483646 h 240"/>
              <a:gd name="T22" fmla="*/ 2147483646 w 282"/>
              <a:gd name="T23" fmla="*/ 2147483646 h 240"/>
              <a:gd name="T24" fmla="*/ 2147483646 w 282"/>
              <a:gd name="T25" fmla="*/ 2147483646 h 240"/>
              <a:gd name="T26" fmla="*/ 2147483646 w 282"/>
              <a:gd name="T27" fmla="*/ 2147483646 h 240"/>
              <a:gd name="T28" fmla="*/ 2147483646 w 282"/>
              <a:gd name="T29" fmla="*/ 2147483646 h 240"/>
              <a:gd name="T30" fmla="*/ 2147483646 w 282"/>
              <a:gd name="T31" fmla="*/ 2147483646 h 240"/>
              <a:gd name="T32" fmla="*/ 2147483646 w 282"/>
              <a:gd name="T33" fmla="*/ 2147483646 h 240"/>
              <a:gd name="T34" fmla="*/ 2147483646 w 282"/>
              <a:gd name="T35" fmla="*/ 2147483646 h 240"/>
              <a:gd name="T36" fmla="*/ 2147483646 w 282"/>
              <a:gd name="T37" fmla="*/ 2147483646 h 240"/>
              <a:gd name="T38" fmla="*/ 2147483646 w 282"/>
              <a:gd name="T39" fmla="*/ 2147483646 h 240"/>
              <a:gd name="T40" fmla="*/ 2147483646 w 282"/>
              <a:gd name="T41" fmla="*/ 2147483646 h 240"/>
              <a:gd name="T42" fmla="*/ 2147483646 w 282"/>
              <a:gd name="T43" fmla="*/ 2147483646 h 240"/>
              <a:gd name="T44" fmla="*/ 2147483646 w 282"/>
              <a:gd name="T45" fmla="*/ 2147483646 h 240"/>
              <a:gd name="T46" fmla="*/ 2147483646 w 282"/>
              <a:gd name="T47" fmla="*/ 2147483646 h 240"/>
              <a:gd name="T48" fmla="*/ 2147483646 w 282"/>
              <a:gd name="T49" fmla="*/ 2147483646 h 240"/>
              <a:gd name="T50" fmla="*/ 2147483646 w 282"/>
              <a:gd name="T51" fmla="*/ 2147483646 h 240"/>
              <a:gd name="T52" fmla="*/ 2147483646 w 282"/>
              <a:gd name="T53" fmla="*/ 2147483646 h 240"/>
              <a:gd name="T54" fmla="*/ 2147483646 w 282"/>
              <a:gd name="T55" fmla="*/ 2147483646 h 240"/>
              <a:gd name="T56" fmla="*/ 2147483646 w 282"/>
              <a:gd name="T57" fmla="*/ 2147483646 h 240"/>
              <a:gd name="T58" fmla="*/ 2147483646 w 282"/>
              <a:gd name="T59" fmla="*/ 2147483646 h 240"/>
              <a:gd name="T60" fmla="*/ 2147483646 w 282"/>
              <a:gd name="T61" fmla="*/ 2147483646 h 240"/>
              <a:gd name="T62" fmla="*/ 2147483646 w 282"/>
              <a:gd name="T63" fmla="*/ 2147483646 h 240"/>
              <a:gd name="T64" fmla="*/ 2147483646 w 282"/>
              <a:gd name="T65" fmla="*/ 2147483646 h 240"/>
              <a:gd name="T66" fmla="*/ 2147483646 w 282"/>
              <a:gd name="T67" fmla="*/ 2147483646 h 240"/>
              <a:gd name="T68" fmla="*/ 2147483646 w 282"/>
              <a:gd name="T69" fmla="*/ 2147483646 h 240"/>
              <a:gd name="T70" fmla="*/ 2147483646 w 282"/>
              <a:gd name="T71" fmla="*/ 2147483646 h 240"/>
              <a:gd name="T72" fmla="*/ 2147483646 w 282"/>
              <a:gd name="T73" fmla="*/ 2147483646 h 240"/>
              <a:gd name="T74" fmla="*/ 2147483646 w 282"/>
              <a:gd name="T75" fmla="*/ 2147483646 h 240"/>
              <a:gd name="T76" fmla="*/ 2147483646 w 282"/>
              <a:gd name="T77" fmla="*/ 2147483646 h 240"/>
              <a:gd name="T78" fmla="*/ 2147483646 w 282"/>
              <a:gd name="T79" fmla="*/ 2147483646 h 240"/>
              <a:gd name="T80" fmla="*/ 2147483646 w 282"/>
              <a:gd name="T81" fmla="*/ 2147483646 h 240"/>
              <a:gd name="T82" fmla="*/ 2147483646 w 282"/>
              <a:gd name="T83" fmla="*/ 2147483646 h 240"/>
              <a:gd name="T84" fmla="*/ 2147483646 w 282"/>
              <a:gd name="T85" fmla="*/ 2147483646 h 240"/>
              <a:gd name="T86" fmla="*/ 2147483646 w 282"/>
              <a:gd name="T87" fmla="*/ 2147483646 h 240"/>
              <a:gd name="T88" fmla="*/ 2147483646 w 282"/>
              <a:gd name="T89" fmla="*/ 2147483646 h 240"/>
              <a:gd name="T90" fmla="*/ 2147483646 w 282"/>
              <a:gd name="T91" fmla="*/ 2147483646 h 240"/>
              <a:gd name="T92" fmla="*/ 2147483646 w 282"/>
              <a:gd name="T93" fmla="*/ 2147483646 h 240"/>
              <a:gd name="T94" fmla="*/ 2147483646 w 282"/>
              <a:gd name="T95" fmla="*/ 2147483646 h 240"/>
              <a:gd name="T96" fmla="*/ 2147483646 w 282"/>
              <a:gd name="T97" fmla="*/ 2147483646 h 240"/>
              <a:gd name="T98" fmla="*/ 2147483646 w 282"/>
              <a:gd name="T99" fmla="*/ 2147483646 h 240"/>
              <a:gd name="T100" fmla="*/ 2147483646 w 282"/>
              <a:gd name="T101" fmla="*/ 2147483646 h 240"/>
              <a:gd name="T102" fmla="*/ 2147483646 w 282"/>
              <a:gd name="T103" fmla="*/ 2147483646 h 240"/>
              <a:gd name="T104" fmla="*/ 2147483646 w 282"/>
              <a:gd name="T105" fmla="*/ 2147483646 h 240"/>
              <a:gd name="T106" fmla="*/ 2147483646 w 282"/>
              <a:gd name="T107" fmla="*/ 2147483646 h 240"/>
              <a:gd name="T108" fmla="*/ 2147483646 w 282"/>
              <a:gd name="T109" fmla="*/ 2147483646 h 240"/>
              <a:gd name="T110" fmla="*/ 2147483646 w 282"/>
              <a:gd name="T111" fmla="*/ 2147483646 h 240"/>
              <a:gd name="T112" fmla="*/ 2147483646 w 282"/>
              <a:gd name="T113" fmla="*/ 2147483646 h 240"/>
              <a:gd name="T114" fmla="*/ 2147483646 w 282"/>
              <a:gd name="T115" fmla="*/ 2147483646 h 240"/>
              <a:gd name="T116" fmla="*/ 2147483646 w 282"/>
              <a:gd name="T117" fmla="*/ 2147483646 h 240"/>
              <a:gd name="T118" fmla="*/ 2147483646 w 282"/>
              <a:gd name="T119" fmla="*/ 2147483646 h 240"/>
              <a:gd name="T120" fmla="*/ 2147483646 w 282"/>
              <a:gd name="T121" fmla="*/ 2147483646 h 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5" name="TextBox 60"/>
          <p:cNvSpPr txBox="1">
            <a:spLocks noChangeArrowheads="1"/>
          </p:cNvSpPr>
          <p:nvPr/>
        </p:nvSpPr>
        <p:spPr bwMode="auto">
          <a:xfrm>
            <a:off x="369888" y="1149350"/>
            <a:ext cx="7767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/>
              <a:t>Көрсетілетін қызметтердің сапасы қамтамасыз етіледі:</a:t>
            </a:r>
          </a:p>
        </p:txBody>
      </p:sp>
      <p:sp>
        <p:nvSpPr>
          <p:cNvPr id="31786" name="TextBox 3"/>
          <p:cNvSpPr txBox="1">
            <a:spLocks noChangeArrowheads="1"/>
          </p:cNvSpPr>
          <p:nvPr/>
        </p:nvSpPr>
        <p:spPr bwMode="auto">
          <a:xfrm>
            <a:off x="685800" y="1905000"/>
            <a:ext cx="34163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>
                <a:solidFill>
                  <a:schemeClr val="accent1"/>
                </a:solidFill>
                <a:sym typeface="Open Sans"/>
              </a:rPr>
              <a:t>Нормативтік талаптарды сақтау</a:t>
            </a:r>
            <a:endParaRPr lang="ru-RU" altLang="en-US" sz="1200">
              <a:solidFill>
                <a:schemeClr val="accent1"/>
              </a:solidFill>
            </a:endParaRPr>
          </a:p>
        </p:txBody>
      </p:sp>
      <p:sp>
        <p:nvSpPr>
          <p:cNvPr id="31787" name="TextBox 61"/>
          <p:cNvSpPr txBox="1">
            <a:spLocks noChangeArrowheads="1"/>
          </p:cNvSpPr>
          <p:nvPr/>
        </p:nvSpPr>
        <p:spPr bwMode="auto">
          <a:xfrm>
            <a:off x="4518025" y="1905000"/>
            <a:ext cx="34163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200">
                <a:solidFill>
                  <a:schemeClr val="accent1"/>
                </a:solidFill>
                <a:sym typeface="Open Sans"/>
              </a:rPr>
              <a:t>Сапаны бақылау</a:t>
            </a:r>
            <a:endParaRPr lang="ru-RU" altLang="en-US" sz="1200">
              <a:solidFill>
                <a:schemeClr val="accent1"/>
              </a:solidFill>
            </a:endParaRPr>
          </a:p>
        </p:txBody>
      </p:sp>
      <p:sp>
        <p:nvSpPr>
          <p:cNvPr id="31788" name="TextBox 62"/>
          <p:cNvSpPr txBox="1">
            <a:spLocks noChangeArrowheads="1"/>
          </p:cNvSpPr>
          <p:nvPr/>
        </p:nvSpPr>
        <p:spPr bwMode="auto">
          <a:xfrm>
            <a:off x="8291513" y="1905000"/>
            <a:ext cx="34178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200">
                <a:solidFill>
                  <a:schemeClr val="accent1"/>
                </a:solidFill>
                <a:sym typeface="Open Sans"/>
              </a:rPr>
              <a:t>Инфрақұрылымның сенімділігі мен жағдайы</a:t>
            </a:r>
            <a:endParaRPr lang="ru-RU" altLang="en-US" sz="1200">
              <a:solidFill>
                <a:schemeClr val="accent1"/>
              </a:solidFill>
            </a:endParaRPr>
          </a:p>
        </p:txBody>
      </p:sp>
      <p:sp>
        <p:nvSpPr>
          <p:cNvPr id="31789" name="TextBox 63"/>
          <p:cNvSpPr txBox="1">
            <a:spLocks noChangeArrowheads="1"/>
          </p:cNvSpPr>
          <p:nvPr/>
        </p:nvSpPr>
        <p:spPr bwMode="auto">
          <a:xfrm>
            <a:off x="8343900" y="3703638"/>
            <a:ext cx="34163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200">
                <a:solidFill>
                  <a:schemeClr val="accent1"/>
                </a:solidFill>
                <a:sym typeface="Open Sans"/>
              </a:rPr>
              <a:t>Персоналдың біліктілігі</a:t>
            </a:r>
            <a:endParaRPr lang="ru-RU" altLang="en-US" sz="1200">
              <a:solidFill>
                <a:schemeClr val="accent1"/>
              </a:solidFill>
            </a:endParaRPr>
          </a:p>
        </p:txBody>
      </p:sp>
      <p:sp>
        <p:nvSpPr>
          <p:cNvPr id="31790" name="TextBox 64"/>
          <p:cNvSpPr txBox="1">
            <a:spLocks noChangeArrowheads="1"/>
          </p:cNvSpPr>
          <p:nvPr/>
        </p:nvSpPr>
        <p:spPr bwMode="auto">
          <a:xfrm>
            <a:off x="4460875" y="3706813"/>
            <a:ext cx="34178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200">
                <a:solidFill>
                  <a:schemeClr val="accent1"/>
                </a:solidFill>
                <a:sym typeface="Open Sans"/>
              </a:rPr>
              <a:t>Тұтынушылармен жұмыс</a:t>
            </a:r>
            <a:endParaRPr lang="ru-RU" altLang="en-US" sz="1200">
              <a:solidFill>
                <a:schemeClr val="accent1"/>
              </a:solidFill>
            </a:endParaRPr>
          </a:p>
        </p:txBody>
      </p:sp>
      <p:sp>
        <p:nvSpPr>
          <p:cNvPr id="31791" name="TextBox 65"/>
          <p:cNvSpPr txBox="1">
            <a:spLocks noChangeArrowheads="1"/>
          </p:cNvSpPr>
          <p:nvPr/>
        </p:nvSpPr>
        <p:spPr bwMode="auto">
          <a:xfrm>
            <a:off x="635000" y="3703638"/>
            <a:ext cx="34163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200">
                <a:solidFill>
                  <a:schemeClr val="accent1"/>
                </a:solidFill>
                <a:sym typeface="Open Sans"/>
              </a:rPr>
              <a:t>Энергияны үнемдеу және ресурс тиімділігі</a:t>
            </a:r>
            <a:endParaRPr lang="ru-RU" altLang="en-US"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32687&quot;&gt;&lt;version val=&quot;38704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TcO7EH3xL2WSTA_ASW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DnTHHcuG3X9Zmf53zmv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3NGJObvqYu_pFsEqzso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yPVV6Nq8WP204izYffs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PQKz32TlswWN0F2U_n1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UWJBG8PXvAbNoBn.w3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CKBf8aCDPKvx6i6zsAp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KLZFRzcBHPrg987ztCO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.bbW6aOvTOVP.h4P9NB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qgVXCMW3yDVsqv11ppB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kQ7l8mdZgbqWG_UqQx8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3r86aszBMpcivcF3sRH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856E78-45ED-443F-A796-5D50806EED6D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38103</TotalTime>
  <Words>1784</Words>
  <Application>Microsoft Office PowerPoint</Application>
  <PresentationFormat>Широкоэкранный</PresentationFormat>
  <Paragraphs>405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Times New Roman</vt:lpstr>
      <vt:lpstr>Segoe UI Semibold</vt:lpstr>
      <vt:lpstr>+mn-lt</vt:lpstr>
      <vt:lpstr>Wingdings</vt:lpstr>
      <vt:lpstr>Montserrat</vt:lpstr>
      <vt:lpstr>Open Sans</vt:lpstr>
      <vt:lpstr>Arial (Основной текст)</vt:lpstr>
      <vt:lpstr>ERG</vt:lpstr>
      <vt:lpstr>Слайд think-cell</vt:lpstr>
      <vt:lpstr>Лист Microsoft Excel</vt:lpstr>
      <vt:lpstr>Диаграмма Microsoft Excel</vt:lpstr>
      <vt:lpstr>Презентация PowerPoint</vt:lpstr>
      <vt:lpstr>ЕЭК:  Табиғи монополия субъектісі туралы жалпы ақпарат</vt:lpstr>
      <vt:lpstr>ЕЭК: 2026 жылғы 1 жартыжылдықта бекітілген инвестициялық бағдарламаның орындалуы туралы ақпарат</vt:lpstr>
      <vt:lpstr>ЕЭК: 2026 жылғы 1 жартыжылдықтағы жылу энергиясын өндіру бойынша бекітілген тарифтік сметаның бап бойынша орындалуы туралы ақпарат</vt:lpstr>
      <vt:lpstr>ЕЭК: Отчет о постатейном исполнении утвержденной тарифной сметы по производству тепловой энергии за 1 полугодие 2026 года</vt:lpstr>
      <vt:lpstr>ЕЭК: Реттелетін қызметтердің сапасы мен сенімділігі көрсеткіштерінің сақталуы және 2026 жылғы 1 жартыжылдықтағы қызмет тиімділігінің көрсеткіштеріне қол жеткізу туралы ақпарат</vt:lpstr>
      <vt:lpstr>ЕЭК: 2026 жылғы 1 жартыжылдықтағы жылу энергиясын өндіру бойынша көрсетілген қызметтердің негізгі қаржы-экономикалық көрсеткіштері және көлемі туралы ақпарат</vt:lpstr>
      <vt:lpstr>ЕЭК: Реттеліп көрсетілетін қызметтерді тұтынушылармен жүргізілетін жұмыс туралы ақпарат</vt:lpstr>
      <vt:lpstr>Көрсетілетін реттелетін қызметтердің сапасы туралы ақпарат</vt:lpstr>
      <vt:lpstr> ЕЭК: Перспективы деятельности (планах развития), в том числе возможных изменениях тарифов                                                 </vt:lpstr>
      <vt:lpstr>Информация об оказываемой услуге – подача воды по распределительным сетям (малая мощность)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Saltanat Kairbekova</cp:lastModifiedBy>
  <cp:revision>1423</cp:revision>
  <cp:lastPrinted>2023-07-12T08:24:27Z</cp:lastPrinted>
  <dcterms:created xsi:type="dcterms:W3CDTF">2017-11-25T12:09:27Z</dcterms:created>
  <dcterms:modified xsi:type="dcterms:W3CDTF">2026-07-17T06:03:50Z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